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57" r:id="rId3"/>
    <p:sldId id="288" r:id="rId4"/>
    <p:sldId id="307" r:id="rId5"/>
    <p:sldId id="289" r:id="rId6"/>
    <p:sldId id="308" r:id="rId7"/>
    <p:sldId id="258" r:id="rId8"/>
    <p:sldId id="290" r:id="rId9"/>
    <p:sldId id="259" r:id="rId10"/>
    <p:sldId id="260" r:id="rId11"/>
    <p:sldId id="292" r:id="rId12"/>
    <p:sldId id="316" r:id="rId13"/>
    <p:sldId id="291" r:id="rId14"/>
    <p:sldId id="261" r:id="rId15"/>
    <p:sldId id="326" r:id="rId16"/>
    <p:sldId id="293" r:id="rId17"/>
    <p:sldId id="294" r:id="rId18"/>
    <p:sldId id="327" r:id="rId19"/>
    <p:sldId id="295" r:id="rId20"/>
    <p:sldId id="328" r:id="rId21"/>
    <p:sldId id="310" r:id="rId22"/>
    <p:sldId id="264" r:id="rId23"/>
    <p:sldId id="296" r:id="rId24"/>
    <p:sldId id="263" r:id="rId25"/>
    <p:sldId id="312" r:id="rId26"/>
    <p:sldId id="298" r:id="rId27"/>
    <p:sldId id="297" r:id="rId28"/>
    <p:sldId id="330" r:id="rId29"/>
    <p:sldId id="265" r:id="rId30"/>
    <p:sldId id="267" r:id="rId31"/>
    <p:sldId id="299" r:id="rId32"/>
    <p:sldId id="266" r:id="rId33"/>
    <p:sldId id="314" r:id="rId34"/>
    <p:sldId id="268" r:id="rId35"/>
    <p:sldId id="302" r:id="rId36"/>
    <p:sldId id="269" r:id="rId37"/>
    <p:sldId id="303" r:id="rId38"/>
    <p:sldId id="270" r:id="rId39"/>
    <p:sldId id="321" r:id="rId40"/>
    <p:sldId id="325" r:id="rId41"/>
    <p:sldId id="324" r:id="rId42"/>
    <p:sldId id="323" r:id="rId43"/>
    <p:sldId id="322" r:id="rId44"/>
    <p:sldId id="271" r:id="rId45"/>
    <p:sldId id="305" r:id="rId46"/>
    <p:sldId id="304" r:id="rId47"/>
    <p:sldId id="272" r:id="rId48"/>
    <p:sldId id="273" r:id="rId49"/>
    <p:sldId id="282" r:id="rId50"/>
    <p:sldId id="283" r:id="rId51"/>
    <p:sldId id="274" r:id="rId52"/>
    <p:sldId id="287" r:id="rId53"/>
    <p:sldId id="286" r:id="rId54"/>
    <p:sldId id="285" r:id="rId55"/>
    <p:sldId id="275" r:id="rId56"/>
    <p:sldId id="329" r:id="rId57"/>
    <p:sldId id="276" r:id="rId58"/>
    <p:sldId id="277" r:id="rId59"/>
    <p:sldId id="278" r:id="rId60"/>
    <p:sldId id="279" r:id="rId61"/>
    <p:sldId id="280" r:id="rId62"/>
    <p:sldId id="281" r:id="rId63"/>
    <p:sldId id="306" r:id="rId64"/>
    <p:sldId id="262" r:id="rId65"/>
  </p:sldIdLst>
  <p:sldSz cx="9144000" cy="5143500" type="screen16x9"/>
  <p:notesSz cx="6858000" cy="9144000"/>
  <p:embeddedFontLst>
    <p:embeddedFont>
      <p:font typeface="Lato" panose="020F0502020204030203" pitchFamily="34" charset="0"/>
      <p:regular r:id="rId67"/>
      <p:bold r:id="rId68"/>
      <p:italic r:id="rId69"/>
      <p:boldItalic r:id="rId70"/>
    </p:embeddedFont>
    <p:embeddedFont>
      <p:font typeface="Playfair Display" panose="00000500000000000000" pitchFamily="2" charset="0"/>
      <p:regular r:id="rId71"/>
      <p:bold r:id="rId72"/>
      <p:italic r:id="rId73"/>
      <p:boldItalic r:id="rId74"/>
    </p:embeddedFont>
    <p:embeddedFont>
      <p:font typeface="Trebuchet MS" panose="020B060302020202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279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001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4b1c608e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4b1c608e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526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469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344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863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061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06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22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40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63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2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037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209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079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282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219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903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162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097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409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100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135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148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491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679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582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416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588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266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241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534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333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230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1989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755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804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263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859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189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86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229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525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6415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929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703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286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523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190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0538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814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4b1c608e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4b1c608e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573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4426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847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146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b1c608e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b1c608e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7520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4b1c608ea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4b1c608e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4b1c608e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4b1c608e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91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4b1c608e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4b1c608e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scroobly.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distill.pub/2016/handwritin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hyperlink" Target="https://www.autodraw.com/"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1026" name="Picture 2">
            <a:extLst>
              <a:ext uri="{FF2B5EF4-FFF2-40B4-BE49-F238E27FC236}">
                <a16:creationId xmlns:a16="http://schemas.microsoft.com/office/drawing/2014/main" id="{ECFCC1F3-7019-411C-A8EB-912CDE322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D87C30-66C0-2AE7-A95F-A0F8E50235EF}"/>
              </a:ext>
            </a:extLst>
          </p:cNvPr>
          <p:cNvSpPr txBox="1"/>
          <p:nvPr/>
        </p:nvSpPr>
        <p:spPr>
          <a:xfrm>
            <a:off x="6858000" y="3727938"/>
            <a:ext cx="1201615" cy="707886"/>
          </a:xfrm>
          <a:prstGeom prst="rect">
            <a:avLst/>
          </a:prstGeom>
          <a:noFill/>
        </p:spPr>
        <p:txBody>
          <a:bodyPr wrap="square" rtlCol="0">
            <a:spAutoFit/>
          </a:bodyPr>
          <a:lstStyle/>
          <a:p>
            <a:r>
              <a:rPr lang="en-IN" sz="1000" b="1" dirty="0"/>
              <a:t>Presented by:</a:t>
            </a:r>
          </a:p>
          <a:p>
            <a:r>
              <a:rPr lang="en-IN" sz="1000" b="1" dirty="0"/>
              <a:t>Sachin Saxena </a:t>
            </a:r>
          </a:p>
          <a:p>
            <a:r>
              <a:rPr lang="en-IN" sz="1000" b="1" dirty="0"/>
              <a:t>SME, </a:t>
            </a:r>
            <a:r>
              <a:rPr lang="en-IN" sz="1000" b="1" dirty="0" err="1"/>
              <a:t>upGrade</a:t>
            </a:r>
            <a:endParaRPr lang="en-IN" sz="1000" b="1" dirty="0"/>
          </a:p>
          <a:p>
            <a:endParaRPr lang="en-IN" sz="1000" b="1" dirty="0"/>
          </a:p>
        </p:txBody>
      </p:sp>
      <p:sp>
        <p:nvSpPr>
          <p:cNvPr id="3" name="TextBox 2">
            <a:extLst>
              <a:ext uri="{FF2B5EF4-FFF2-40B4-BE49-F238E27FC236}">
                <a16:creationId xmlns:a16="http://schemas.microsoft.com/office/drawing/2014/main" id="{2043F93C-C478-E082-B561-CD039FE2B5F0}"/>
              </a:ext>
            </a:extLst>
          </p:cNvPr>
          <p:cNvSpPr txBox="1"/>
          <p:nvPr/>
        </p:nvSpPr>
        <p:spPr>
          <a:xfrm>
            <a:off x="2967233" y="1682262"/>
            <a:ext cx="3209532" cy="738664"/>
          </a:xfrm>
          <a:prstGeom prst="rect">
            <a:avLst/>
          </a:prstGeom>
          <a:noFill/>
        </p:spPr>
        <p:txBody>
          <a:bodyPr wrap="none" rtlCol="0">
            <a:spAutoFit/>
          </a:bodyPr>
          <a:lstStyle/>
          <a:p>
            <a:pPr algn="ctr"/>
            <a:r>
              <a:rPr lang="en-US" dirty="0"/>
              <a:t>DATA SCIENCE </a:t>
            </a:r>
          </a:p>
          <a:p>
            <a:pPr algn="ctr"/>
            <a:r>
              <a:rPr lang="en-US" dirty="0"/>
              <a:t>UNIT 2- Use Cases and Performance </a:t>
            </a:r>
          </a:p>
          <a:p>
            <a:pPr algn="ctr"/>
            <a:r>
              <a:rPr lang="en-US" dirty="0"/>
              <a:t>Evaluation</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Value Propositions of applying data science tools – Three figures</a:t>
            </a:r>
          </a:p>
          <a:p>
            <a:pPr marL="285750" indent="-285750">
              <a:spcAft>
                <a:spcPts val="1200"/>
              </a:spcAft>
            </a:pPr>
            <a:r>
              <a:rPr lang="en-US" dirty="0"/>
              <a:t> </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26.jpeg">
            <a:extLst>
              <a:ext uri="{FF2B5EF4-FFF2-40B4-BE49-F238E27FC236}">
                <a16:creationId xmlns:a16="http://schemas.microsoft.com/office/drawing/2014/main" id="{8AC02494-6CEF-9E3B-A740-1C65F6B6C9C5}"/>
              </a:ext>
            </a:extLst>
          </p:cNvPr>
          <p:cNvPicPr>
            <a:picLocks noChangeAspect="1"/>
          </p:cNvPicPr>
          <p:nvPr/>
        </p:nvPicPr>
        <p:blipFill>
          <a:blip r:embed="rId5" cstate="print"/>
          <a:stretch>
            <a:fillRect/>
          </a:stretch>
        </p:blipFill>
        <p:spPr>
          <a:xfrm>
            <a:off x="740043" y="1658351"/>
            <a:ext cx="5565168" cy="31891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737419"/>
            <a:ext cx="8520600" cy="3831456"/>
          </a:xfrm>
          <a:prstGeom prst="rect">
            <a:avLst/>
          </a:prstGeom>
        </p:spPr>
        <p:txBody>
          <a:bodyPr spcFirstLastPara="1" wrap="square" lIns="91425" tIns="91425" rIns="91425" bIns="91425" anchor="t" anchorCtr="0">
            <a:normAutofit/>
          </a:bodyPr>
          <a:lstStyle/>
          <a:p>
            <a:pPr marL="285750" indent="-285750">
              <a:spcAft>
                <a:spcPts val="1200"/>
              </a:spcAft>
            </a:pPr>
            <a:r>
              <a:rPr lang="en-US" dirty="0"/>
              <a:t>Value Propositions of applying data science tools </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27.jpeg">
            <a:extLst>
              <a:ext uri="{FF2B5EF4-FFF2-40B4-BE49-F238E27FC236}">
                <a16:creationId xmlns:a16="http://schemas.microsoft.com/office/drawing/2014/main" id="{D4240C37-7751-C5F2-C207-20EA6E0243A0}"/>
              </a:ext>
            </a:extLst>
          </p:cNvPr>
          <p:cNvPicPr>
            <a:picLocks noChangeAspect="1"/>
          </p:cNvPicPr>
          <p:nvPr/>
        </p:nvPicPr>
        <p:blipFill>
          <a:blip r:embed="rId5" cstate="print"/>
          <a:stretch>
            <a:fillRect/>
          </a:stretch>
        </p:blipFill>
        <p:spPr>
          <a:xfrm>
            <a:off x="456393" y="1634782"/>
            <a:ext cx="5126674" cy="3271325"/>
          </a:xfrm>
          <a:prstGeom prst="rect">
            <a:avLst/>
          </a:prstGeom>
        </p:spPr>
      </p:pic>
      <p:pic>
        <p:nvPicPr>
          <p:cNvPr id="3" name="Picture 2">
            <a:extLst>
              <a:ext uri="{FF2B5EF4-FFF2-40B4-BE49-F238E27FC236}">
                <a16:creationId xmlns:a16="http://schemas.microsoft.com/office/drawing/2014/main" id="{4AC96AD7-4310-3E83-F225-723904C2D600}"/>
              </a:ext>
            </a:extLst>
          </p:cNvPr>
          <p:cNvPicPr>
            <a:picLocks noChangeAspect="1"/>
          </p:cNvPicPr>
          <p:nvPr/>
        </p:nvPicPr>
        <p:blipFill>
          <a:blip r:embed="rId6"/>
          <a:stretch>
            <a:fillRect/>
          </a:stretch>
        </p:blipFill>
        <p:spPr>
          <a:xfrm>
            <a:off x="5380892" y="737419"/>
            <a:ext cx="3739662" cy="3281084"/>
          </a:xfrm>
          <a:prstGeom prst="rect">
            <a:avLst/>
          </a:prstGeom>
        </p:spPr>
      </p:pic>
    </p:spTree>
    <p:extLst>
      <p:ext uri="{BB962C8B-B14F-4D97-AF65-F5344CB8AC3E}">
        <p14:creationId xmlns:p14="http://schemas.microsoft.com/office/powerpoint/2010/main" val="4171298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7906177"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2.1 Data Science Use Cases (DSUCs):</a:t>
            </a:r>
          </a:p>
          <a:p>
            <a:pPr marL="0" lvl="0" indent="0" algn="l" rtl="0">
              <a:spcBef>
                <a:spcPts val="0"/>
              </a:spcBef>
              <a:spcAft>
                <a:spcPts val="1200"/>
              </a:spcAft>
              <a:buNone/>
            </a:pPr>
            <a:r>
              <a:rPr lang="en-US" dirty="0"/>
              <a:t>Use Case: 2:</a:t>
            </a:r>
          </a:p>
          <a:p>
            <a:pPr marL="0" lvl="0" indent="0" algn="l" rtl="0">
              <a:spcBef>
                <a:spcPts val="0"/>
              </a:spcBef>
              <a:spcAft>
                <a:spcPts val="1200"/>
              </a:spcAft>
              <a:buNone/>
            </a:pPr>
            <a:r>
              <a:rPr lang="en-US" dirty="0" err="1">
                <a:hlinkClick r:id="rId3"/>
              </a:rPr>
              <a:t>Scroobly</a:t>
            </a:r>
            <a:r>
              <a:rPr lang="en-US" dirty="0">
                <a:hlinkClick r:id="rId3"/>
              </a:rPr>
              <a:t> - </a:t>
            </a:r>
            <a:r>
              <a:rPr lang="en-US" dirty="0" err="1">
                <a:hlinkClick r:id="rId3"/>
              </a:rPr>
              <a:t>Scrooble</a:t>
            </a:r>
            <a:r>
              <a:rPr lang="en-US" dirty="0">
                <a:hlinkClick r:id="rId3"/>
              </a:rPr>
              <a:t> a doodle. Bring it to life.</a:t>
            </a:r>
            <a:endParaRPr lang="en-US" dirty="0"/>
          </a:p>
        </p:txBody>
      </p:sp>
      <p:pic>
        <p:nvPicPr>
          <p:cNvPr id="66" name="Google Shape;66;p14"/>
          <p:cNvPicPr preferRelativeResize="0"/>
          <p:nvPr/>
        </p:nvPicPr>
        <p:blipFill rotWithShape="1">
          <a:blip r:embed="rId4">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A1108A7-8F3A-FAD2-FD96-FDC10C22EAFE}"/>
              </a:ext>
            </a:extLst>
          </p:cNvPr>
          <p:cNvPicPr>
            <a:picLocks noChangeAspect="1"/>
          </p:cNvPicPr>
          <p:nvPr/>
        </p:nvPicPr>
        <p:blipFill rotWithShape="1">
          <a:blip r:embed="rId6"/>
          <a:srcRect l="27307" t="8774" r="25001"/>
          <a:stretch/>
        </p:blipFill>
        <p:spPr>
          <a:xfrm>
            <a:off x="4783014" y="0"/>
            <a:ext cx="4360986" cy="4692162"/>
          </a:xfrm>
          <a:prstGeom prst="rect">
            <a:avLst/>
          </a:prstGeom>
        </p:spPr>
      </p:pic>
    </p:spTree>
    <p:extLst>
      <p:ext uri="{BB962C8B-B14F-4D97-AF65-F5344CB8AC3E}">
        <p14:creationId xmlns:p14="http://schemas.microsoft.com/office/powerpoint/2010/main" val="225514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Value Propositions of applying data science tools – Three figures </a:t>
            </a:r>
          </a:p>
          <a:p>
            <a:pPr marL="0" lvl="0" indent="0" algn="l" rtl="0">
              <a:spcBef>
                <a:spcPts val="0"/>
              </a:spcBef>
              <a:spcAft>
                <a:spcPts val="1200"/>
              </a:spcAft>
              <a:buNone/>
            </a:pPr>
            <a:endParaRPr dirty="0"/>
          </a:p>
        </p:txBody>
      </p:sp>
      <p:pic>
        <p:nvPicPr>
          <p:cNvPr id="87" name="Google Shape;87;p17"/>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3ACED5C-0ECC-4773-84E7-CB5F145DD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28.jpeg">
            <a:extLst>
              <a:ext uri="{FF2B5EF4-FFF2-40B4-BE49-F238E27FC236}">
                <a16:creationId xmlns:a16="http://schemas.microsoft.com/office/drawing/2014/main" id="{380643D8-7157-AC6D-17EE-7E1A28604C38}"/>
              </a:ext>
            </a:extLst>
          </p:cNvPr>
          <p:cNvPicPr>
            <a:picLocks noChangeAspect="1"/>
          </p:cNvPicPr>
          <p:nvPr/>
        </p:nvPicPr>
        <p:blipFill>
          <a:blip r:embed="rId5" cstate="print"/>
          <a:stretch>
            <a:fillRect/>
          </a:stretch>
        </p:blipFill>
        <p:spPr>
          <a:xfrm>
            <a:off x="417340" y="1608601"/>
            <a:ext cx="6722613" cy="2828584"/>
          </a:xfrm>
          <a:prstGeom prst="rect">
            <a:avLst/>
          </a:prstGeom>
        </p:spPr>
      </p:pic>
    </p:spTree>
    <p:extLst>
      <p:ext uri="{BB962C8B-B14F-4D97-AF65-F5344CB8AC3E}">
        <p14:creationId xmlns:p14="http://schemas.microsoft.com/office/powerpoint/2010/main" val="3161822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Learning the Data Set and Prediction Model </a:t>
            </a:r>
          </a:p>
          <a:p>
            <a:pPr marL="285750" indent="-285750">
              <a:spcAft>
                <a:spcPts val="1200"/>
              </a:spcAft>
            </a:pPr>
            <a:r>
              <a:rPr lang="en-US" dirty="0"/>
              <a:t>Once a DSUC is identified, the relevant dataset needs to be collected from the available data sources (or new data sources built). Types of data sources include internal/external databases, sensor data, static files, and Web scraping. The data collection process may be expensive if humans are required to study the data and manually insert important tags, labels, and/or valuable comments.</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162E8E24-9136-0C81-F3E7-E9CADEABCCBA}"/>
              </a:ext>
            </a:extLst>
          </p:cNvPr>
          <p:cNvSpPr>
            <a:spLocks noGrp="1"/>
          </p:cNvSpPr>
          <p:nvPr>
            <p:ph type="body" idx="1"/>
          </p:nvPr>
        </p:nvSpPr>
        <p:spPr/>
        <p:txBody>
          <a:bodyPr/>
          <a:lstStyle/>
          <a:p>
            <a:endParaRPr lang="en-IN"/>
          </a:p>
        </p:txBody>
      </p:sp>
      <p:pic>
        <p:nvPicPr>
          <p:cNvPr id="6" name="Picture 5" descr="Graphical user interface, application, shape, Word, arrow&#10;&#10;Description automatically generated">
            <a:extLst>
              <a:ext uri="{FF2B5EF4-FFF2-40B4-BE49-F238E27FC236}">
                <a16:creationId xmlns:a16="http://schemas.microsoft.com/office/drawing/2014/main" id="{CE133493-81B9-2DEE-B609-44E78D82137A}"/>
              </a:ext>
            </a:extLst>
          </p:cNvPr>
          <p:cNvPicPr>
            <a:picLocks noChangeAspect="1"/>
          </p:cNvPicPr>
          <p:nvPr/>
        </p:nvPicPr>
        <p:blipFill>
          <a:blip r:embed="rId5"/>
          <a:stretch>
            <a:fillRect/>
          </a:stretch>
        </p:blipFill>
        <p:spPr>
          <a:xfrm>
            <a:off x="0" y="565106"/>
            <a:ext cx="9144000" cy="4013287"/>
          </a:xfrm>
          <a:prstGeom prst="rect">
            <a:avLst/>
          </a:prstGeom>
        </p:spPr>
      </p:pic>
    </p:spTree>
    <p:extLst>
      <p:ext uri="{BB962C8B-B14F-4D97-AF65-F5344CB8AC3E}">
        <p14:creationId xmlns:p14="http://schemas.microsoft.com/office/powerpoint/2010/main" val="1644498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pPr>
            <a:r>
              <a:rPr lang="en-US" dirty="0"/>
              <a:t>Learning the Data Set and Prediction Model </a:t>
            </a:r>
          </a:p>
          <a:p>
            <a:pPr marL="285750" indent="-285750">
              <a:spcAft>
                <a:spcPts val="1200"/>
              </a:spcAft>
            </a:pPr>
            <a:r>
              <a:rPr lang="en-US" dirty="0"/>
              <a:t>The collected dataset is forwarded to preprocessing where it is scrubbed of any noise and scanned for redundant records and missing values. Cleaning data typically requires significant domain knowledge to make decisions about the best method to deal with errors in the data. At the end of the preprocessing stage, the representative size of the dataset will have been reduced and misleading information removed. A dataset will contain variables (i.e., features) with numerical, categorical, and/or textual values. Certain features may not be relevant to or compatible with the desired DSUC values. Therefore, features should be carefully selected such that they can be used to deter- mine output value propositions.</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312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Learning the Data Set and Prediction Model </a:t>
            </a:r>
          </a:p>
          <a:p>
            <a:pPr marL="285750" indent="-285750">
              <a:spcAft>
                <a:spcPts val="1200"/>
              </a:spcAft>
            </a:pPr>
            <a:r>
              <a:rPr lang="en-US" dirty="0"/>
              <a:t>Once a DSUC is identified, the relevant dataset needs to be collected from the available data sources (or new data sources built). Types of data sources include internal/</a:t>
            </a:r>
            <a:r>
              <a:rPr lang="en-US" dirty="0" err="1"/>
              <a:t>exter</a:t>
            </a:r>
            <a:r>
              <a:rPr lang="en-US" dirty="0"/>
              <a:t>- </a:t>
            </a:r>
            <a:r>
              <a:rPr lang="en-US" dirty="0" err="1"/>
              <a:t>nal</a:t>
            </a:r>
            <a:r>
              <a:rPr lang="en-US" dirty="0"/>
              <a:t> databases, sensor data, static files, and Web scraping. The data collection process may be expensive if humans are required to study the data and manually insert </a:t>
            </a:r>
            <a:r>
              <a:rPr lang="en-US" dirty="0" err="1"/>
              <a:t>impor</a:t>
            </a:r>
            <a:r>
              <a:rPr lang="en-US" dirty="0"/>
              <a:t>- tant tags, labels, and/or valuable comments.</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83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D5394EF-7D08-6894-75C1-17816FCD7D07}"/>
              </a:ext>
            </a:extLst>
          </p:cNvPr>
          <p:cNvSpPr>
            <a:spLocks noGrp="1"/>
          </p:cNvSpPr>
          <p:nvPr>
            <p:ph type="body" idx="1"/>
          </p:nvPr>
        </p:nvSpPr>
        <p:spPr/>
        <p:txBody>
          <a:bodyPr/>
          <a:lstStyle/>
          <a:p>
            <a:endParaRPr lang="en-IN" dirty="0"/>
          </a:p>
        </p:txBody>
      </p:sp>
      <p:pic>
        <p:nvPicPr>
          <p:cNvPr id="6" name="Picture 5" descr="Graphical user interface, application&#10;&#10;Description automatically generated">
            <a:extLst>
              <a:ext uri="{FF2B5EF4-FFF2-40B4-BE49-F238E27FC236}">
                <a16:creationId xmlns:a16="http://schemas.microsoft.com/office/drawing/2014/main" id="{7D6AD553-DFED-D4AF-70CE-97B38C009BCF}"/>
              </a:ext>
            </a:extLst>
          </p:cNvPr>
          <p:cNvPicPr>
            <a:picLocks noChangeAspect="1"/>
          </p:cNvPicPr>
          <p:nvPr/>
        </p:nvPicPr>
        <p:blipFill>
          <a:blip r:embed="rId5"/>
          <a:stretch>
            <a:fillRect/>
          </a:stretch>
        </p:blipFill>
        <p:spPr>
          <a:xfrm>
            <a:off x="1999596" y="93979"/>
            <a:ext cx="4766354" cy="4527844"/>
          </a:xfrm>
          <a:prstGeom prst="rect">
            <a:avLst/>
          </a:prstGeom>
        </p:spPr>
      </p:pic>
    </p:spTree>
    <p:extLst>
      <p:ext uri="{BB962C8B-B14F-4D97-AF65-F5344CB8AC3E}">
        <p14:creationId xmlns:p14="http://schemas.microsoft.com/office/powerpoint/2010/main" val="548187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97875B5-1446-39F7-FD64-E08476483E15}"/>
              </a:ext>
            </a:extLst>
          </p:cNvPr>
          <p:cNvPicPr>
            <a:picLocks noChangeAspect="1"/>
          </p:cNvPicPr>
          <p:nvPr/>
        </p:nvPicPr>
        <p:blipFill>
          <a:blip r:embed="rId5"/>
          <a:stretch>
            <a:fillRect/>
          </a:stretch>
        </p:blipFill>
        <p:spPr>
          <a:xfrm>
            <a:off x="888650" y="779779"/>
            <a:ext cx="7560000" cy="3746549"/>
          </a:xfrm>
          <a:prstGeom prst="rect">
            <a:avLst/>
          </a:prstGeom>
        </p:spPr>
      </p:pic>
      <p:sp>
        <p:nvSpPr>
          <p:cNvPr id="4" name="Text Placeholder 3">
            <a:extLst>
              <a:ext uri="{FF2B5EF4-FFF2-40B4-BE49-F238E27FC236}">
                <a16:creationId xmlns:a16="http://schemas.microsoft.com/office/drawing/2014/main" id="{0F95C358-CD40-C7B8-B0F1-92C8B76B717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1847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US" dirty="0"/>
              <a:t>2.1 Data Science Use Cases (DSUCs)</a:t>
            </a:r>
          </a:p>
          <a:p>
            <a:pPr marL="285750" indent="-285750">
              <a:spcAft>
                <a:spcPts val="1200"/>
              </a:spcAft>
            </a:pPr>
            <a:r>
              <a:rPr lang="en-US" dirty="0"/>
              <a:t>Identifying DSUCs and their Value propositions </a:t>
            </a:r>
          </a:p>
          <a:p>
            <a:pPr marL="285750" indent="-285750">
              <a:spcAft>
                <a:spcPts val="1200"/>
              </a:spcAft>
            </a:pPr>
            <a:r>
              <a:rPr lang="en-US" dirty="0"/>
              <a:t>Identification of an </a:t>
            </a:r>
            <a:r>
              <a:rPr lang="en-US" dirty="0" err="1"/>
              <a:t>Organizations’s</a:t>
            </a:r>
            <a:r>
              <a:rPr lang="en-US" dirty="0"/>
              <a:t> Use Cases Illustration </a:t>
            </a:r>
          </a:p>
          <a:p>
            <a:pPr marL="285750" indent="-285750">
              <a:spcAft>
                <a:spcPts val="1200"/>
              </a:spcAft>
            </a:pPr>
            <a:r>
              <a:rPr lang="en-US" dirty="0"/>
              <a:t>Value Propositions of applying data science tools – Three figures </a:t>
            </a:r>
          </a:p>
          <a:p>
            <a:pPr marL="285750" indent="-285750">
              <a:spcAft>
                <a:spcPts val="1200"/>
              </a:spcAft>
            </a:pPr>
            <a:r>
              <a:rPr lang="en-US" dirty="0"/>
              <a:t>Learning the Data Set and Prediction Model </a:t>
            </a:r>
          </a:p>
          <a:p>
            <a:pPr marL="285750" indent="-285750">
              <a:spcAft>
                <a:spcPts val="1200"/>
              </a:spcAft>
            </a:pPr>
            <a:r>
              <a:rPr lang="en-US" dirty="0"/>
              <a:t>Making Predictions and Decisions </a:t>
            </a:r>
          </a:p>
          <a:p>
            <a:pPr marL="285750" indent="-285750">
              <a:spcAft>
                <a:spcPts val="1200"/>
              </a:spcAft>
            </a:pPr>
            <a:r>
              <a:rPr lang="en-US" dirty="0"/>
              <a:t>Machine Learning Canvas (</a:t>
            </a:r>
            <a:r>
              <a:rPr lang="en-US" dirty="0" err="1"/>
              <a:t>Dorard</a:t>
            </a:r>
            <a:r>
              <a:rPr lang="en-US" dirty="0"/>
              <a:t>, 2017)</a:t>
            </a:r>
            <a:endParaRPr dirty="0"/>
          </a:p>
        </p:txBody>
      </p:sp>
      <p:pic>
        <p:nvPicPr>
          <p:cNvPr id="66" name="Google Shape;66;p14"/>
          <p:cNvPicPr preferRelativeResize="0"/>
          <p:nvPr/>
        </p:nvPicPr>
        <p:blipFill rotWithShape="1">
          <a:blip r:embed="rId3">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699" y="1152475"/>
            <a:ext cx="8257869" cy="34164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Learning the Data Set and Prediction Model </a:t>
            </a:r>
          </a:p>
          <a:p>
            <a:pPr marL="285750" indent="-285750">
              <a:spcAft>
                <a:spcPts val="1200"/>
              </a:spcAft>
            </a:pPr>
            <a:r>
              <a:rPr lang="en-US" dirty="0"/>
              <a:t>There are many numerical approaches which have been established for learning data- sets and building robust prediction models, namely machine learning approaches. </a:t>
            </a:r>
          </a:p>
          <a:p>
            <a:pPr marL="285750" indent="-285750">
              <a:spcAft>
                <a:spcPts val="1200"/>
              </a:spcAft>
            </a:pPr>
            <a:r>
              <a:rPr lang="en-US" dirty="0"/>
              <a:t>These approaches depend on the nature of the dataset’s outputs. Classification approaches are used if the outputs are to be categorized into classes (e.g., {sunny, windy} for weather datasets), and regression approaches are used if the outputs are probability density distributions (e.g., {profits} for customer purchasing datasets).</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39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2.1 Data Science Use Cases (DSUCs):</a:t>
            </a:r>
          </a:p>
          <a:p>
            <a:pPr marL="0" lvl="0" indent="0" algn="l" rtl="0">
              <a:spcBef>
                <a:spcPts val="0"/>
              </a:spcBef>
              <a:spcAft>
                <a:spcPts val="1200"/>
              </a:spcAft>
              <a:buNone/>
            </a:pPr>
            <a:r>
              <a:rPr lang="en-US" dirty="0"/>
              <a:t>Use Case: 3</a:t>
            </a:r>
          </a:p>
          <a:p>
            <a:pPr marL="0" lvl="0" indent="0" algn="l" rtl="0">
              <a:spcBef>
                <a:spcPts val="0"/>
              </a:spcBef>
              <a:spcAft>
                <a:spcPts val="1200"/>
              </a:spcAft>
              <a:buNone/>
            </a:pPr>
            <a:r>
              <a:rPr lang="en-US" dirty="0">
                <a:hlinkClick r:id="rId3"/>
              </a:rPr>
              <a:t>Experiments in Handwriting with a Neural Network (distill.pub)</a:t>
            </a:r>
            <a:endParaRPr lang="en-US" dirty="0"/>
          </a:p>
          <a:p>
            <a:pPr marL="0" lvl="0" indent="0" algn="l" rtl="0">
              <a:spcBef>
                <a:spcPts val="0"/>
              </a:spcBef>
              <a:spcAft>
                <a:spcPts val="1200"/>
              </a:spcAft>
              <a:buNone/>
            </a:pPr>
            <a:endParaRPr lang="en-US" dirty="0"/>
          </a:p>
        </p:txBody>
      </p:sp>
      <p:pic>
        <p:nvPicPr>
          <p:cNvPr id="66" name="Google Shape;66;p14"/>
          <p:cNvPicPr preferRelativeResize="0"/>
          <p:nvPr/>
        </p:nvPicPr>
        <p:blipFill rotWithShape="1">
          <a:blip r:embed="rId4">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76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US" dirty="0"/>
              <a:t>Making Predictions and Decisions:</a:t>
            </a:r>
          </a:p>
          <a:p>
            <a:pPr marL="285750" indent="-285750">
              <a:spcAft>
                <a:spcPts val="1200"/>
              </a:spcAft>
            </a:pPr>
            <a:r>
              <a:rPr lang="en-US" dirty="0"/>
              <a:t>Once the prediction model has been built, it is ready to find the function which relates selected features of the data (inputs) to the objective value of the DSUC (output). </a:t>
            </a:r>
            <a:r>
              <a:rPr lang="en-US" dirty="0" err="1"/>
              <a:t>Itera</a:t>
            </a:r>
            <a:r>
              <a:rPr lang="en-US" dirty="0"/>
              <a:t>- </a:t>
            </a:r>
            <a:r>
              <a:rPr lang="en-US" dirty="0" err="1"/>
              <a:t>tions</a:t>
            </a:r>
            <a:r>
              <a:rPr lang="en-US" dirty="0"/>
              <a:t> of the model may need to be run several times until it produces a reasonably high level of accuracy with respect to the testing set. The output of a prediction model is either a probability (for a classification model) or a probability density distribution and/or a number with a degree of uncertainty (for a regression model). For </a:t>
            </a:r>
            <a:r>
              <a:rPr lang="en-US" dirty="0" err="1"/>
              <a:t>classifica</a:t>
            </a:r>
            <a:r>
              <a:rPr lang="en-US" dirty="0"/>
              <a:t>- </a:t>
            </a:r>
            <a:r>
              <a:rPr lang="en-US" dirty="0" err="1"/>
              <a:t>tions</a:t>
            </a:r>
            <a:r>
              <a:rPr lang="en-US" dirty="0"/>
              <a:t>, determining the model’s accuracy requires a threshold to be set on the model’s output (e.g., transactions with a probability higher than 80 percent are flagged as fraud). For regressions, an optimal point estimator needs to be determined from a pre- </a:t>
            </a:r>
            <a:r>
              <a:rPr lang="en-US" dirty="0" err="1"/>
              <a:t>dicted</a:t>
            </a:r>
            <a:r>
              <a:rPr lang="en-US" dirty="0"/>
              <a:t> probability distribution (e.g., error between predicted output and target output is less than five percent).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0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Making Predictions and Decisions </a:t>
            </a:r>
          </a:p>
          <a:p>
            <a:pPr marL="285750" indent="-285750">
              <a:spcAft>
                <a:spcPts val="1200"/>
              </a:spcAft>
            </a:pPr>
            <a:r>
              <a:rPr lang="en-US" dirty="0"/>
              <a:t>For example, in the case of fraud analysis, the outputs of the prediction model are fraud probabilities. The decision about which model threshold to choose is a strategic one that will impact the identification of fraud/non-fraud cases. A low threshold will result in more cases being incorrectly identified as fraud, while a high threshold will result in the under-identification of actual fraud cases. Neither scenario is perfect— both will have incorrectly-identified cases. The question becomes which threshold is preferable for a specific use case?</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2524575" cy="3416400"/>
          </a:xfrm>
          <a:prstGeom prst="rect">
            <a:avLst/>
          </a:prstGeom>
        </p:spPr>
        <p:txBody>
          <a:bodyPr spcFirstLastPara="1" wrap="square" lIns="91425" tIns="91425" rIns="91425" bIns="91425" anchor="t" anchorCtr="0">
            <a:normAutofit fontScale="92500" lnSpcReduction="20000"/>
          </a:bodyPr>
          <a:lstStyle/>
          <a:p>
            <a:pPr marL="285750" indent="-285750">
              <a:spcAft>
                <a:spcPts val="1200"/>
              </a:spcAft>
            </a:pPr>
            <a:r>
              <a:rPr lang="en-US" dirty="0"/>
              <a:t>Machine Learning </a:t>
            </a:r>
          </a:p>
          <a:p>
            <a:pPr marL="0" indent="0">
              <a:spcAft>
                <a:spcPts val="1200"/>
              </a:spcAft>
              <a:buNone/>
            </a:pPr>
            <a:r>
              <a:rPr lang="en-US" dirty="0"/>
              <a:t>Canvas (</a:t>
            </a:r>
            <a:r>
              <a:rPr lang="en-US" dirty="0" err="1"/>
              <a:t>Dorard</a:t>
            </a:r>
            <a:r>
              <a:rPr lang="en-US" dirty="0"/>
              <a:t>, 2017):</a:t>
            </a:r>
          </a:p>
          <a:p>
            <a:pPr marL="0" indent="0">
              <a:spcAft>
                <a:spcPts val="1200"/>
              </a:spcAft>
              <a:buNone/>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 helpful tool in identifying use cases is the “machine learning canvas,” developed by</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err="1">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Dorard</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(2017)</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to</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provide</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business</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managers</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with</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user-friendly</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work</a:t>
            </a:r>
            <a:r>
              <a:rPr lang="en-US" sz="1800" spc="-4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procedure.</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0" indent="0">
              <a:spcAft>
                <a:spcPts val="1200"/>
              </a:spcAft>
              <a:buNone/>
            </a:pPr>
            <a:endParaRPr lang="en-US"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29.jpeg">
            <a:extLst>
              <a:ext uri="{FF2B5EF4-FFF2-40B4-BE49-F238E27FC236}">
                <a16:creationId xmlns:a16="http://schemas.microsoft.com/office/drawing/2014/main" id="{46FEA07C-CD50-A408-591D-771469C65337}"/>
              </a:ext>
            </a:extLst>
          </p:cNvPr>
          <p:cNvPicPr>
            <a:picLocks noChangeAspect="1"/>
          </p:cNvPicPr>
          <p:nvPr/>
        </p:nvPicPr>
        <p:blipFill>
          <a:blip r:embed="rId5" cstate="print"/>
          <a:stretch>
            <a:fillRect/>
          </a:stretch>
        </p:blipFill>
        <p:spPr>
          <a:xfrm>
            <a:off x="2836275" y="71380"/>
            <a:ext cx="6221975" cy="4382345"/>
          </a:xfrm>
          <a:prstGeom prst="rect">
            <a:avLst/>
          </a:prstGeom>
        </p:spPr>
      </p:pic>
    </p:spTree>
    <p:extLst>
      <p:ext uri="{BB962C8B-B14F-4D97-AF65-F5344CB8AC3E}">
        <p14:creationId xmlns:p14="http://schemas.microsoft.com/office/powerpoint/2010/main" val="3699126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2.1 Data Science Use Cases (DSUCs):</a:t>
            </a:r>
          </a:p>
          <a:p>
            <a:pPr marL="0" lvl="0" indent="0" algn="l" rtl="0">
              <a:spcBef>
                <a:spcPts val="0"/>
              </a:spcBef>
              <a:spcAft>
                <a:spcPts val="1200"/>
              </a:spcAft>
              <a:buNone/>
            </a:pPr>
            <a:r>
              <a:rPr lang="en-US" dirty="0"/>
              <a:t>Use Case: 4</a:t>
            </a:r>
          </a:p>
          <a:p>
            <a:pPr marL="0" lvl="0" indent="0" algn="l" rtl="0">
              <a:spcBef>
                <a:spcPts val="0"/>
              </a:spcBef>
              <a:spcAft>
                <a:spcPts val="1200"/>
              </a:spcAft>
              <a:buNone/>
            </a:pPr>
            <a:r>
              <a:rPr lang="en-IN" dirty="0">
                <a:hlinkClick r:id="rId3"/>
              </a:rPr>
              <a:t>Quick, Draw! (quickdraw.withgoogle.com)</a:t>
            </a:r>
            <a:endParaRPr lang="en-US" dirty="0"/>
          </a:p>
          <a:p>
            <a:pPr marL="0" lvl="0" indent="0" algn="l" rtl="0">
              <a:spcBef>
                <a:spcPts val="0"/>
              </a:spcBef>
              <a:spcAft>
                <a:spcPts val="1200"/>
              </a:spcAft>
              <a:buNone/>
            </a:pPr>
            <a:endParaRPr lang="en-US" dirty="0"/>
          </a:p>
        </p:txBody>
      </p:sp>
      <p:pic>
        <p:nvPicPr>
          <p:cNvPr id="66" name="Google Shape;66;p14"/>
          <p:cNvPicPr preferRelativeResize="0"/>
          <p:nvPr/>
        </p:nvPicPr>
        <p:blipFill rotWithShape="1">
          <a:blip r:embed="rId4">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BBD09EC-D5EF-1A38-4BAB-DDC6DBD0ADA7}"/>
              </a:ext>
            </a:extLst>
          </p:cNvPr>
          <p:cNvPicPr>
            <a:picLocks noChangeAspect="1"/>
          </p:cNvPicPr>
          <p:nvPr/>
        </p:nvPicPr>
        <p:blipFill rotWithShape="1">
          <a:blip r:embed="rId6"/>
          <a:srcRect l="28974" t="15840" r="27115" b="13390"/>
          <a:stretch/>
        </p:blipFill>
        <p:spPr>
          <a:xfrm>
            <a:off x="4923691" y="433754"/>
            <a:ext cx="4015155" cy="3640015"/>
          </a:xfrm>
          <a:prstGeom prst="rect">
            <a:avLst/>
          </a:prstGeom>
        </p:spPr>
      </p:pic>
    </p:spTree>
    <p:extLst>
      <p:ext uri="{BB962C8B-B14F-4D97-AF65-F5344CB8AC3E}">
        <p14:creationId xmlns:p14="http://schemas.microsoft.com/office/powerpoint/2010/main" val="326991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4151869" cy="3416400"/>
          </a:xfrm>
          <a:prstGeom prst="rect">
            <a:avLst/>
          </a:prstGeom>
        </p:spPr>
        <p:txBody>
          <a:bodyPr spcFirstLastPara="1" wrap="square" lIns="91425" tIns="91425" rIns="91425" bIns="91425" anchor="t" anchorCtr="0">
            <a:normAutofit fontScale="77500" lnSpcReduction="20000"/>
          </a:bodyPr>
          <a:lstStyle/>
          <a:p>
            <a:pPr marL="285750" indent="-285750">
              <a:spcAft>
                <a:spcPts val="1200"/>
              </a:spcAft>
            </a:pPr>
            <a:r>
              <a:rPr lang="en-US" dirty="0"/>
              <a:t>Machine Learning </a:t>
            </a:r>
          </a:p>
          <a:p>
            <a:pPr marL="0" indent="0">
              <a:spcAft>
                <a:spcPts val="1200"/>
              </a:spcAft>
              <a:buNone/>
            </a:pPr>
            <a:r>
              <a:rPr lang="en-US" dirty="0"/>
              <a:t>Canvas (</a:t>
            </a:r>
            <a:r>
              <a:rPr lang="en-US" dirty="0" err="1"/>
              <a:t>Dorard</a:t>
            </a:r>
            <a:r>
              <a:rPr lang="en-US" dirty="0"/>
              <a:t>, 2017):</a:t>
            </a:r>
          </a:p>
          <a:p>
            <a:pPr marL="0" indent="0">
              <a:spcAft>
                <a:spcPts val="1200"/>
              </a:spcAft>
              <a:buNone/>
            </a:pPr>
            <a:r>
              <a:rPr lang="en-US" dirty="0"/>
              <a:t>The tool collects in one place all the steps required to identify a use case and achieve its value proposition. For example, we can use the machine learning canvas in the case of real estate deals. Our value proposition is to make more lucrative real estate invest- </a:t>
            </a:r>
            <a:r>
              <a:rPr lang="en-US" dirty="0" err="1"/>
              <a:t>ments</a:t>
            </a:r>
            <a:r>
              <a:rPr lang="en-US" dirty="0"/>
              <a:t> by comparing the price predictions for properties with their actual asking prices in order to identify the best deals. The procedure of the analysis using </a:t>
            </a:r>
            <a:r>
              <a:rPr lang="en-US" dirty="0" err="1"/>
              <a:t>Dorard’s</a:t>
            </a:r>
            <a:r>
              <a:rPr lang="en-US" dirty="0"/>
              <a:t> machine learning canvas is summarized in the following figure.</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30.jpeg">
            <a:extLst>
              <a:ext uri="{FF2B5EF4-FFF2-40B4-BE49-F238E27FC236}">
                <a16:creationId xmlns:a16="http://schemas.microsoft.com/office/drawing/2014/main" id="{B561C0A4-D49C-3585-0313-ADF6A11DC1A2}"/>
              </a:ext>
            </a:extLst>
          </p:cNvPr>
          <p:cNvPicPr>
            <a:picLocks noChangeAspect="1"/>
          </p:cNvPicPr>
          <p:nvPr/>
        </p:nvPicPr>
        <p:blipFill>
          <a:blip r:embed="rId5" cstate="print"/>
          <a:stretch>
            <a:fillRect/>
          </a:stretch>
        </p:blipFill>
        <p:spPr>
          <a:xfrm>
            <a:off x="4463569" y="0"/>
            <a:ext cx="4680431" cy="5087815"/>
          </a:xfrm>
          <a:prstGeom prst="rect">
            <a:avLst/>
          </a:prstGeom>
        </p:spPr>
      </p:pic>
    </p:spTree>
    <p:extLst>
      <p:ext uri="{BB962C8B-B14F-4D97-AF65-F5344CB8AC3E}">
        <p14:creationId xmlns:p14="http://schemas.microsoft.com/office/powerpoint/2010/main" val="3652379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Machine Learning Canvas (</a:t>
            </a:r>
            <a:r>
              <a:rPr lang="en-US" dirty="0" err="1"/>
              <a:t>Dorard</a:t>
            </a:r>
            <a:r>
              <a:rPr lang="en-US" dirty="0"/>
              <a:t>, 2017)</a:t>
            </a:r>
          </a:p>
          <a:p>
            <a:pPr marL="285750" indent="-285750">
              <a:spcAft>
                <a:spcPts val="1200"/>
              </a:spcAft>
            </a:pPr>
            <a:endParaRPr lang="en-US"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agram, schematic">
            <a:extLst>
              <a:ext uri="{FF2B5EF4-FFF2-40B4-BE49-F238E27FC236}">
                <a16:creationId xmlns:a16="http://schemas.microsoft.com/office/drawing/2014/main" id="{23D9CD4A-DBE8-AF22-CB7D-783FAB1CB7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0"/>
            <a:ext cx="64293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434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Machine Learning Canvas (</a:t>
            </a:r>
            <a:r>
              <a:rPr lang="en-US" dirty="0" err="1"/>
              <a:t>Dorard</a:t>
            </a:r>
            <a:r>
              <a:rPr lang="en-US" dirty="0"/>
              <a:t>, 2017)</a:t>
            </a:r>
          </a:p>
          <a:p>
            <a:pPr marL="285750" indent="-285750">
              <a:spcAft>
                <a:spcPts val="1200"/>
              </a:spcAft>
            </a:pPr>
            <a:endParaRPr lang="en-US"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4F1CA56-CE94-6C5C-7283-BEFAF74867BA}"/>
              </a:ext>
            </a:extLst>
          </p:cNvPr>
          <p:cNvPicPr>
            <a:picLocks noChangeAspect="1"/>
          </p:cNvPicPr>
          <p:nvPr/>
        </p:nvPicPr>
        <p:blipFill rotWithShape="1">
          <a:blip r:embed="rId5"/>
          <a:srcRect l="4295" t="26211" r="4808" b="18746"/>
          <a:stretch/>
        </p:blipFill>
        <p:spPr>
          <a:xfrm>
            <a:off x="311700" y="1090247"/>
            <a:ext cx="8311663" cy="2831123"/>
          </a:xfrm>
          <a:prstGeom prst="rect">
            <a:avLst/>
          </a:prstGeom>
        </p:spPr>
      </p:pic>
    </p:spTree>
    <p:extLst>
      <p:ext uri="{BB962C8B-B14F-4D97-AF65-F5344CB8AC3E}">
        <p14:creationId xmlns:p14="http://schemas.microsoft.com/office/powerpoint/2010/main" val="302869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223777" y="1058788"/>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IN" sz="2100" dirty="0"/>
              <a:t>2.2 Performance Evaluation </a:t>
            </a:r>
          </a:p>
          <a:p>
            <a:pPr marL="285750" indent="-285750">
              <a:spcAft>
                <a:spcPts val="1200"/>
              </a:spcAft>
            </a:pPr>
            <a:r>
              <a:rPr lang="en-IN" dirty="0"/>
              <a:t>Model-Centric Evaluation: Performance Metrics </a:t>
            </a:r>
          </a:p>
          <a:p>
            <a:pPr marL="285750" indent="-285750">
              <a:spcAft>
                <a:spcPts val="1200"/>
              </a:spcAft>
            </a:pPr>
            <a:r>
              <a:rPr lang="en-IN" dirty="0"/>
              <a:t>Classification model evaluation metrics </a:t>
            </a:r>
          </a:p>
          <a:p>
            <a:pPr marL="285750" indent="-285750">
              <a:spcAft>
                <a:spcPts val="1200"/>
              </a:spcAft>
            </a:pPr>
            <a:r>
              <a:rPr lang="en-IN" dirty="0"/>
              <a:t>Definition and equation of Accuracy </a:t>
            </a:r>
          </a:p>
          <a:p>
            <a:pPr marL="285750" indent="-285750">
              <a:spcAft>
                <a:spcPts val="1200"/>
              </a:spcAft>
            </a:pPr>
            <a:r>
              <a:rPr lang="en-IN" dirty="0"/>
              <a:t>Confusion Matrix figure </a:t>
            </a:r>
          </a:p>
          <a:p>
            <a:pPr marL="285750" indent="-285750">
              <a:spcAft>
                <a:spcPts val="1200"/>
              </a:spcAft>
            </a:pPr>
            <a:r>
              <a:rPr lang="en-IN" dirty="0"/>
              <a:t>Receiver Operator Characteristic Curve </a:t>
            </a:r>
          </a:p>
          <a:p>
            <a:pPr marL="285750" indent="-285750">
              <a:spcAft>
                <a:spcPts val="1200"/>
              </a:spcAft>
            </a:pPr>
            <a:r>
              <a:rPr lang="en-IN" dirty="0"/>
              <a:t>Regression Model Evaluation Metrics </a:t>
            </a:r>
          </a:p>
          <a:p>
            <a:pPr marL="285750" indent="-285750">
              <a:spcAft>
                <a:spcPts val="1200"/>
              </a:spcAft>
            </a:pPr>
            <a:r>
              <a:rPr lang="en-IN" dirty="0"/>
              <a:t>Definition, Equation and examples of Absolute Error, Relative Error, Mean absolute percentage error, Square error, Mean square error, Mean absolute error, Root mean square error </a:t>
            </a:r>
          </a:p>
          <a:p>
            <a:pPr marL="285750" indent="-285750">
              <a:spcAft>
                <a:spcPts val="1200"/>
              </a:spcAft>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49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US" dirty="0"/>
              <a:t>2.1 Data Science Use Cases (DSUCs):</a:t>
            </a:r>
          </a:p>
          <a:p>
            <a:pPr marL="0" lvl="0" indent="0" algn="l" rtl="0">
              <a:spcBef>
                <a:spcPts val="0"/>
              </a:spcBef>
              <a:spcAft>
                <a:spcPts val="1200"/>
              </a:spcAft>
              <a:buNone/>
            </a:pPr>
            <a:r>
              <a:rPr lang="en-US" dirty="0"/>
              <a:t>Pivotal Data Labs planned to use data science to understand TV show viewer habits and preferences to help with the formulation of the next series of these TV shows. According to a case study published by Pivotal, the challenge was handling the huge amount of broadcast data, much of which had to be manually collected. Therefore, </a:t>
            </a:r>
            <a:r>
              <a:rPr lang="en-US" dirty="0" err="1"/>
              <a:t>Piv</a:t>
            </a:r>
            <a:r>
              <a:rPr lang="en-US" dirty="0"/>
              <a:t>- </a:t>
            </a:r>
            <a:r>
              <a:rPr lang="en-US" dirty="0" err="1"/>
              <a:t>otal</a:t>
            </a:r>
            <a:r>
              <a:rPr lang="en-US" dirty="0"/>
              <a:t> built an in-database data processing model that incorporates all data into a sim- </a:t>
            </a:r>
            <a:r>
              <a:rPr lang="en-US" dirty="0" err="1"/>
              <a:t>ple</a:t>
            </a:r>
            <a:r>
              <a:rPr lang="en-US" dirty="0"/>
              <a:t> format that is easy to navigate. The value of the model developed by Pivotal the clear perspective on what variables affect a show’s popularity, as well as viewer prefer- </a:t>
            </a:r>
            <a:r>
              <a:rPr lang="en-US" dirty="0" err="1"/>
              <a:t>ences</a:t>
            </a:r>
            <a:r>
              <a:rPr lang="en-US" dirty="0"/>
              <a:t> for a certain show over the lifespan of that show. The model helps broadcasting clients make informed decisions based on a robust approach that was previously unavailable.</a:t>
            </a:r>
          </a:p>
        </p:txBody>
      </p:sp>
      <p:pic>
        <p:nvPicPr>
          <p:cNvPr id="66" name="Google Shape;66;p14"/>
          <p:cNvPicPr preferRelativeResize="0"/>
          <p:nvPr/>
        </p:nvPicPr>
        <p:blipFill rotWithShape="1">
          <a:blip r:embed="rId3">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98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3;p18">
            <a:extLst>
              <a:ext uri="{FF2B5EF4-FFF2-40B4-BE49-F238E27FC236}">
                <a16:creationId xmlns:a16="http://schemas.microsoft.com/office/drawing/2014/main" id="{B86606A3-7429-62CE-8B29-9FDBB6626385}"/>
              </a:ext>
            </a:extLst>
          </p:cNvPr>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285750" indent="-285750">
              <a:spcAft>
                <a:spcPts val="1200"/>
              </a:spcAft>
            </a:pPr>
            <a:r>
              <a:rPr lang="en-IN" dirty="0"/>
              <a:t>Business-Centric Evaluation: The Role of KPIs </a:t>
            </a:r>
          </a:p>
          <a:p>
            <a:pPr marL="285750" indent="-285750">
              <a:spcAft>
                <a:spcPts val="1200"/>
              </a:spcAft>
            </a:pPr>
            <a:r>
              <a:rPr lang="en-IN" dirty="0"/>
              <a:t>Characteristics of effective KPIs </a:t>
            </a:r>
          </a:p>
          <a:p>
            <a:pPr marL="285750" indent="-285750">
              <a:spcAft>
                <a:spcPts val="1200"/>
              </a:spcAft>
            </a:pPr>
            <a:r>
              <a:rPr lang="en-IN" dirty="0"/>
              <a:t>Examples of KPIs </a:t>
            </a:r>
          </a:p>
          <a:p>
            <a:pPr marL="285750" indent="-285750">
              <a:spcAft>
                <a:spcPts val="1200"/>
              </a:spcAft>
            </a:pPr>
            <a:r>
              <a:rPr lang="en-IN" dirty="0"/>
              <a:t>Cognitive Bias with figure </a:t>
            </a:r>
          </a:p>
          <a:p>
            <a:pPr marL="285750" indent="-285750">
              <a:spcAft>
                <a:spcPts val="1200"/>
              </a:spcAft>
            </a:pPr>
            <a:r>
              <a:rPr lang="en-IN" dirty="0"/>
              <a:t>Relevant cognitive biases </a:t>
            </a:r>
          </a:p>
          <a:p>
            <a:pPr marL="285750" indent="-285750">
              <a:spcAft>
                <a:spcPts val="1200"/>
              </a:spcAft>
            </a:pPr>
            <a:r>
              <a:rPr lang="en-IN" dirty="0"/>
              <a:t>Explanation of Common Cognitive and Motivational Biases </a:t>
            </a:r>
          </a:p>
          <a:p>
            <a:pPr marL="285750" indent="-285750">
              <a:spcAft>
                <a:spcPts val="1200"/>
              </a:spcAft>
            </a:pPr>
            <a:r>
              <a:rPr lang="en-IN" dirty="0"/>
              <a:t>Explanation of De-biasing techniques</a:t>
            </a:r>
          </a:p>
        </p:txBody>
      </p:sp>
    </p:spTree>
    <p:extLst>
      <p:ext uri="{BB962C8B-B14F-4D97-AF65-F5344CB8AC3E}">
        <p14:creationId xmlns:p14="http://schemas.microsoft.com/office/powerpoint/2010/main" val="916164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223777" y="1058788"/>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sz="2100" dirty="0"/>
              <a:t>2.2 Performance Evaluation </a:t>
            </a:r>
          </a:p>
          <a:p>
            <a:pPr marL="285750" indent="-285750">
              <a:spcAft>
                <a:spcPts val="1200"/>
              </a:spcAft>
            </a:pPr>
            <a:r>
              <a:rPr lang="en-US" dirty="0"/>
              <a:t>The overall evaluation of how well a DSUC has been modeled and its predictive values applied successfully within a business can be divided into two parts. The first part involves evaluating the developed prediction model and measuring its performance through a list of known numerical metrics. The second part involves evaluating how the model’s outputs (i.e., the DSUC values) are used to better understand and improve a business. The latter is usually accomplished using a defined list of key performance indicators (KPIs).</a:t>
            </a:r>
            <a:endParaRPr lang="en-IN"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34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a:t>Model-Centric Evaluation: Performance Metrics</a:t>
            </a:r>
          </a:p>
          <a:p>
            <a:pPr marL="285750" indent="-285750">
              <a:spcAft>
                <a:spcPts val="1200"/>
              </a:spcAft>
            </a:pPr>
            <a:r>
              <a:rPr lang="en-US" dirty="0"/>
              <a:t>In this section we discuss several metrics for measuring how well a prediction model performs its classification or regression task.</a:t>
            </a:r>
            <a:r>
              <a:rPr lang="en-IN" dirty="0"/>
              <a:t>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058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7906177"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2.1 Data Science Use Cases (DSUCs):</a:t>
            </a:r>
          </a:p>
          <a:p>
            <a:pPr marL="0" lvl="0" indent="0" algn="l" rtl="0">
              <a:spcBef>
                <a:spcPts val="0"/>
              </a:spcBef>
              <a:spcAft>
                <a:spcPts val="1200"/>
              </a:spcAft>
              <a:buNone/>
            </a:pPr>
            <a:r>
              <a:rPr lang="en-US" dirty="0"/>
              <a:t>Use Case: 5:</a:t>
            </a:r>
          </a:p>
          <a:p>
            <a:pPr marL="0" lvl="0" indent="0" algn="l" rtl="0">
              <a:spcBef>
                <a:spcPts val="0"/>
              </a:spcBef>
              <a:spcAft>
                <a:spcPts val="1200"/>
              </a:spcAft>
              <a:buNone/>
            </a:pPr>
            <a:r>
              <a:rPr lang="en-IN" dirty="0" err="1">
                <a:hlinkClick r:id="rId3"/>
              </a:rPr>
              <a:t>AutoDraw</a:t>
            </a:r>
            <a:endParaRPr lang="en-US" dirty="0"/>
          </a:p>
          <a:p>
            <a:pPr marL="0" lvl="0" indent="0" algn="l" rtl="0">
              <a:spcBef>
                <a:spcPts val="0"/>
              </a:spcBef>
              <a:spcAft>
                <a:spcPts val="1200"/>
              </a:spcAft>
              <a:buNone/>
            </a:pPr>
            <a:endParaRPr lang="en-US" dirty="0"/>
          </a:p>
        </p:txBody>
      </p:sp>
      <p:pic>
        <p:nvPicPr>
          <p:cNvPr id="66" name="Google Shape;66;p14"/>
          <p:cNvPicPr preferRelativeResize="0"/>
          <p:nvPr/>
        </p:nvPicPr>
        <p:blipFill rotWithShape="1">
          <a:blip r:embed="rId4">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A4DE717-7E3A-57DA-3252-575A2B0716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739" y="911763"/>
            <a:ext cx="5995469" cy="307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290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a:t>Classification model</a:t>
            </a:r>
          </a:p>
          <a:p>
            <a:pPr marL="0" indent="0">
              <a:spcAft>
                <a:spcPts val="1200"/>
              </a:spcAft>
              <a:buNone/>
            </a:pPr>
            <a:r>
              <a:rPr lang="en-IN" dirty="0"/>
              <a:t> evaluation metrics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chart&#10;&#10;Description automatically generated">
            <a:extLst>
              <a:ext uri="{FF2B5EF4-FFF2-40B4-BE49-F238E27FC236}">
                <a16:creationId xmlns:a16="http://schemas.microsoft.com/office/drawing/2014/main" id="{8780040E-357F-4288-6C77-50BA75BC4C44}"/>
              </a:ext>
            </a:extLst>
          </p:cNvPr>
          <p:cNvPicPr>
            <a:picLocks noChangeAspect="1"/>
          </p:cNvPicPr>
          <p:nvPr/>
        </p:nvPicPr>
        <p:blipFill>
          <a:blip r:embed="rId5"/>
          <a:stretch>
            <a:fillRect/>
          </a:stretch>
        </p:blipFill>
        <p:spPr>
          <a:xfrm>
            <a:off x="2812011" y="58823"/>
            <a:ext cx="2861958" cy="5204675"/>
          </a:xfrm>
          <a:prstGeom prst="rect">
            <a:avLst/>
          </a:prstGeom>
        </p:spPr>
      </p:pic>
    </p:spTree>
    <p:extLst>
      <p:ext uri="{BB962C8B-B14F-4D97-AF65-F5344CB8AC3E}">
        <p14:creationId xmlns:p14="http://schemas.microsoft.com/office/powerpoint/2010/main" val="2829812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IN" dirty="0"/>
              <a:t>Classification model evaluation metrics:</a:t>
            </a:r>
          </a:p>
          <a:p>
            <a:pPr marL="285750" indent="-285750">
              <a:spcAft>
                <a:spcPts val="1200"/>
              </a:spcAft>
            </a:pPr>
            <a:r>
              <a:rPr lang="en-US" dirty="0"/>
              <a:t>For a classification problem with two output classes {“yes”, “no”}, the output of the pre- diction model is a probability that—depending on the set threshold—determines which class the output is assigned to. There are four possible results of a classification pre- diction model when applied to a data record: true positive (TP), false positive (FP), true negative (TN), and false negative (FN). For a TP, the classifier labels a “yes” data record as “yes,” resulting in a correct prediction. For a TN, the classifier labels a “no” data record as “no,” resulting in a correct prediction. In the case of an FP, the classifier mistakenly labels a “no” data record as “yes,” resulting in a type l classification error. And in the case of an FN, the classifier mistakenly labels a “yes” data record as “no,” resulting in a type </a:t>
            </a:r>
            <a:r>
              <a:rPr lang="en-US" dirty="0" err="1"/>
              <a:t>ll</a:t>
            </a:r>
            <a:r>
              <a:rPr lang="en-US" dirty="0"/>
              <a:t> classification error. This list of possible results defines an important metric for the model, called the confusion matrix.</a:t>
            </a:r>
            <a:r>
              <a:rPr lang="en-IN" dirty="0"/>
              <a:t>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22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a:t>Definition and equation of Accuracy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A6BE3F6-9326-F6DD-DBE8-1681DAEC8971}"/>
              </a:ext>
            </a:extLst>
          </p:cNvPr>
          <p:cNvPicPr>
            <a:picLocks noChangeAspect="1"/>
          </p:cNvPicPr>
          <p:nvPr/>
        </p:nvPicPr>
        <p:blipFill rotWithShape="1">
          <a:blip r:embed="rId5"/>
          <a:srcRect l="9744" t="28034" r="24166" b="33220"/>
          <a:stretch/>
        </p:blipFill>
        <p:spPr>
          <a:xfrm>
            <a:off x="879231" y="1973520"/>
            <a:ext cx="6043246" cy="1992924"/>
          </a:xfrm>
          <a:prstGeom prst="rect">
            <a:avLst/>
          </a:prstGeom>
        </p:spPr>
      </p:pic>
    </p:spTree>
    <p:extLst>
      <p:ext uri="{BB962C8B-B14F-4D97-AF65-F5344CB8AC3E}">
        <p14:creationId xmlns:p14="http://schemas.microsoft.com/office/powerpoint/2010/main" val="1992395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a:t>Definition and equation of Accuracy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58DC293-91AE-253B-0317-F3D163C9D62D}"/>
              </a:ext>
            </a:extLst>
          </p:cNvPr>
          <p:cNvPicPr>
            <a:picLocks noChangeAspect="1"/>
          </p:cNvPicPr>
          <p:nvPr/>
        </p:nvPicPr>
        <p:blipFill rotWithShape="1">
          <a:blip r:embed="rId5"/>
          <a:srcRect l="9423" t="34644" r="17115" b="35498"/>
          <a:stretch/>
        </p:blipFill>
        <p:spPr>
          <a:xfrm>
            <a:off x="638907" y="1776046"/>
            <a:ext cx="6717323" cy="1535723"/>
          </a:xfrm>
          <a:prstGeom prst="rect">
            <a:avLst/>
          </a:prstGeom>
        </p:spPr>
      </p:pic>
    </p:spTree>
    <p:extLst>
      <p:ext uri="{BB962C8B-B14F-4D97-AF65-F5344CB8AC3E}">
        <p14:creationId xmlns:p14="http://schemas.microsoft.com/office/powerpoint/2010/main" val="3973726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a:t>Confusion Matrix figure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1EA055-55CF-E829-D4CF-7D429D06623E}"/>
              </a:ext>
            </a:extLst>
          </p:cNvPr>
          <p:cNvPicPr>
            <a:picLocks noChangeAspect="1"/>
          </p:cNvPicPr>
          <p:nvPr/>
        </p:nvPicPr>
        <p:blipFill rotWithShape="1">
          <a:blip r:embed="rId5"/>
          <a:srcRect l="10129" t="30769" r="17949" b="18975"/>
          <a:stretch/>
        </p:blipFill>
        <p:spPr>
          <a:xfrm>
            <a:off x="638906" y="1670538"/>
            <a:ext cx="6576647" cy="2584940"/>
          </a:xfrm>
          <a:prstGeom prst="rect">
            <a:avLst/>
          </a:prstGeom>
        </p:spPr>
      </p:pic>
    </p:spTree>
    <p:extLst>
      <p:ext uri="{BB962C8B-B14F-4D97-AF65-F5344CB8AC3E}">
        <p14:creationId xmlns:p14="http://schemas.microsoft.com/office/powerpoint/2010/main" val="3432600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a:t>Confusion Matrix figure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9D69253-9155-CD9E-97A2-0C43754CDC0F}"/>
              </a:ext>
            </a:extLst>
          </p:cNvPr>
          <p:cNvPicPr>
            <a:picLocks noChangeAspect="1"/>
          </p:cNvPicPr>
          <p:nvPr/>
        </p:nvPicPr>
        <p:blipFill>
          <a:blip r:embed="rId5"/>
          <a:stretch>
            <a:fillRect/>
          </a:stretch>
        </p:blipFill>
        <p:spPr>
          <a:xfrm>
            <a:off x="681005" y="900773"/>
            <a:ext cx="6899564" cy="3919804"/>
          </a:xfrm>
          <a:prstGeom prst="rect">
            <a:avLst/>
          </a:prstGeom>
        </p:spPr>
      </p:pic>
    </p:spTree>
    <p:extLst>
      <p:ext uri="{BB962C8B-B14F-4D97-AF65-F5344CB8AC3E}">
        <p14:creationId xmlns:p14="http://schemas.microsoft.com/office/powerpoint/2010/main" val="125722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2.1 Data Science Use </a:t>
            </a:r>
          </a:p>
          <a:p>
            <a:pPr marL="0" lvl="0" indent="0" algn="l" rtl="0">
              <a:spcBef>
                <a:spcPts val="0"/>
              </a:spcBef>
              <a:spcAft>
                <a:spcPts val="1200"/>
              </a:spcAft>
              <a:buNone/>
            </a:pPr>
            <a:r>
              <a:rPr lang="en-US" dirty="0"/>
              <a:t>Cases (DSUCs):</a:t>
            </a:r>
          </a:p>
        </p:txBody>
      </p:sp>
      <p:pic>
        <p:nvPicPr>
          <p:cNvPr id="66" name="Google Shape;66;p14"/>
          <p:cNvPicPr preferRelativeResize="0"/>
          <p:nvPr/>
        </p:nvPicPr>
        <p:blipFill rotWithShape="1">
          <a:blip r:embed="rId3">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fusion in Indian OTT platform space: Two self-regulatory bodies on the  anvil | TechRadar">
            <a:extLst>
              <a:ext uri="{FF2B5EF4-FFF2-40B4-BE49-F238E27FC236}">
                <a16:creationId xmlns:a16="http://schemas.microsoft.com/office/drawing/2014/main" id="{6B1A6916-C972-0E3B-F848-6C8D6D62B9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397" t="2279" r="13077"/>
          <a:stretch/>
        </p:blipFill>
        <p:spPr bwMode="auto">
          <a:xfrm rot="290994">
            <a:off x="2836985" y="149548"/>
            <a:ext cx="5697415" cy="425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172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B4F324-74D0-B919-5B9F-268A339FE3F0}"/>
              </a:ext>
            </a:extLst>
          </p:cNvPr>
          <p:cNvSpPr>
            <a:spLocks noGrp="1"/>
          </p:cNvSpPr>
          <p:nvPr>
            <p:ph type="title"/>
          </p:nvPr>
        </p:nvSpPr>
        <p:spPr>
          <a:xfrm>
            <a:off x="1956288" y="516898"/>
            <a:ext cx="7505700" cy="635577"/>
          </a:xfrm>
        </p:spPr>
        <p:txBody>
          <a:bodyPr>
            <a:normAutofit fontScale="90000"/>
          </a:bodyPr>
          <a:lstStyle/>
          <a:p>
            <a:r>
              <a:rPr lang="en-US" dirty="0"/>
              <a:t>True Positive</a:t>
            </a:r>
            <a:endParaRPr lang="en-IN" dirty="0"/>
          </a:p>
        </p:txBody>
      </p:sp>
      <p:pic>
        <p:nvPicPr>
          <p:cNvPr id="3" name="Picture 2">
            <a:extLst>
              <a:ext uri="{FF2B5EF4-FFF2-40B4-BE49-F238E27FC236}">
                <a16:creationId xmlns:a16="http://schemas.microsoft.com/office/drawing/2014/main" id="{73CB27A8-D385-CC27-58D1-99D95D72FA38}"/>
              </a:ext>
            </a:extLst>
          </p:cNvPr>
          <p:cNvPicPr>
            <a:picLocks noChangeAspect="1"/>
          </p:cNvPicPr>
          <p:nvPr/>
        </p:nvPicPr>
        <p:blipFill>
          <a:blip r:embed="rId5"/>
          <a:stretch>
            <a:fillRect/>
          </a:stretch>
        </p:blipFill>
        <p:spPr>
          <a:xfrm>
            <a:off x="3273768" y="1152475"/>
            <a:ext cx="4870739" cy="3421594"/>
          </a:xfrm>
          <a:prstGeom prst="rect">
            <a:avLst/>
          </a:prstGeom>
        </p:spPr>
      </p:pic>
      <p:sp>
        <p:nvSpPr>
          <p:cNvPr id="6" name="Text Placeholder 5">
            <a:extLst>
              <a:ext uri="{FF2B5EF4-FFF2-40B4-BE49-F238E27FC236}">
                <a16:creationId xmlns:a16="http://schemas.microsoft.com/office/drawing/2014/main" id="{FDC1D9E8-5D13-9593-49F5-8376A8ADC9C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2517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C78AFA-6159-EF36-C3A3-63545CF5CCD9}"/>
              </a:ext>
            </a:extLst>
          </p:cNvPr>
          <p:cNvSpPr>
            <a:spLocks noGrp="1"/>
          </p:cNvSpPr>
          <p:nvPr>
            <p:ph type="title"/>
          </p:nvPr>
        </p:nvSpPr>
        <p:spPr>
          <a:xfrm>
            <a:off x="819150" y="845600"/>
            <a:ext cx="7505700" cy="635577"/>
          </a:xfrm>
        </p:spPr>
        <p:txBody>
          <a:bodyPr>
            <a:normAutofit fontScale="90000"/>
          </a:bodyPr>
          <a:lstStyle/>
          <a:p>
            <a:r>
              <a:rPr lang="en-US" dirty="0"/>
              <a:t>True Negative</a:t>
            </a:r>
            <a:endParaRPr lang="en-IN" dirty="0"/>
          </a:p>
        </p:txBody>
      </p:sp>
      <p:pic>
        <p:nvPicPr>
          <p:cNvPr id="3" name="Picture 2">
            <a:extLst>
              <a:ext uri="{FF2B5EF4-FFF2-40B4-BE49-F238E27FC236}">
                <a16:creationId xmlns:a16="http://schemas.microsoft.com/office/drawing/2014/main" id="{2FB27780-36E4-00AE-216F-F48954D47766}"/>
              </a:ext>
            </a:extLst>
          </p:cNvPr>
          <p:cNvPicPr>
            <a:picLocks noChangeAspect="1"/>
          </p:cNvPicPr>
          <p:nvPr/>
        </p:nvPicPr>
        <p:blipFill>
          <a:blip r:embed="rId5"/>
          <a:stretch>
            <a:fillRect/>
          </a:stretch>
        </p:blipFill>
        <p:spPr>
          <a:xfrm>
            <a:off x="2267108" y="1350480"/>
            <a:ext cx="4886049" cy="3586788"/>
          </a:xfrm>
          <a:prstGeom prst="rect">
            <a:avLst/>
          </a:prstGeom>
        </p:spPr>
      </p:pic>
      <p:sp>
        <p:nvSpPr>
          <p:cNvPr id="6" name="Text Placeholder 5">
            <a:extLst>
              <a:ext uri="{FF2B5EF4-FFF2-40B4-BE49-F238E27FC236}">
                <a16:creationId xmlns:a16="http://schemas.microsoft.com/office/drawing/2014/main" id="{53339F23-5228-6C40-B180-61718C24B2E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69804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0B281E-D25F-E394-DBEC-68F51A1DDB40}"/>
              </a:ext>
            </a:extLst>
          </p:cNvPr>
          <p:cNvSpPr>
            <a:spLocks noGrp="1"/>
          </p:cNvSpPr>
          <p:nvPr>
            <p:ph type="title"/>
          </p:nvPr>
        </p:nvSpPr>
        <p:spPr>
          <a:xfrm>
            <a:off x="819150" y="845600"/>
            <a:ext cx="7505700" cy="635577"/>
          </a:xfrm>
        </p:spPr>
        <p:txBody>
          <a:bodyPr>
            <a:normAutofit fontScale="90000"/>
          </a:bodyPr>
          <a:lstStyle/>
          <a:p>
            <a:r>
              <a:rPr lang="en-US" dirty="0"/>
              <a:t>False Positive</a:t>
            </a:r>
            <a:endParaRPr lang="en-IN" dirty="0"/>
          </a:p>
        </p:txBody>
      </p:sp>
      <p:pic>
        <p:nvPicPr>
          <p:cNvPr id="3" name="Picture 2">
            <a:extLst>
              <a:ext uri="{FF2B5EF4-FFF2-40B4-BE49-F238E27FC236}">
                <a16:creationId xmlns:a16="http://schemas.microsoft.com/office/drawing/2014/main" id="{1934B38F-5BAB-DCFD-349C-9959240FAB7D}"/>
              </a:ext>
            </a:extLst>
          </p:cNvPr>
          <p:cNvPicPr>
            <a:picLocks noChangeAspect="1"/>
          </p:cNvPicPr>
          <p:nvPr/>
        </p:nvPicPr>
        <p:blipFill>
          <a:blip r:embed="rId5"/>
          <a:stretch>
            <a:fillRect/>
          </a:stretch>
        </p:blipFill>
        <p:spPr>
          <a:xfrm>
            <a:off x="2146194" y="1317234"/>
            <a:ext cx="4742033" cy="3620034"/>
          </a:xfrm>
          <a:prstGeom prst="rect">
            <a:avLst/>
          </a:prstGeom>
        </p:spPr>
      </p:pic>
      <p:sp>
        <p:nvSpPr>
          <p:cNvPr id="6" name="Text Placeholder 5">
            <a:extLst>
              <a:ext uri="{FF2B5EF4-FFF2-40B4-BE49-F238E27FC236}">
                <a16:creationId xmlns:a16="http://schemas.microsoft.com/office/drawing/2014/main" id="{1D1C2EC3-BC9F-0E69-9BE5-B264C858288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70152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8D96C3-9CDD-9772-E7BC-0E702626E8F2}"/>
              </a:ext>
            </a:extLst>
          </p:cNvPr>
          <p:cNvSpPr>
            <a:spLocks noGrp="1"/>
          </p:cNvSpPr>
          <p:nvPr>
            <p:ph type="title"/>
          </p:nvPr>
        </p:nvSpPr>
        <p:spPr>
          <a:xfrm>
            <a:off x="819150" y="845600"/>
            <a:ext cx="7505700" cy="635577"/>
          </a:xfrm>
        </p:spPr>
        <p:txBody>
          <a:bodyPr>
            <a:normAutofit fontScale="90000"/>
          </a:bodyPr>
          <a:lstStyle/>
          <a:p>
            <a:r>
              <a:rPr lang="en-US" dirty="0"/>
              <a:t>False Negative</a:t>
            </a:r>
            <a:endParaRPr lang="en-IN" dirty="0"/>
          </a:p>
        </p:txBody>
      </p:sp>
      <p:pic>
        <p:nvPicPr>
          <p:cNvPr id="3" name="Picture 2">
            <a:extLst>
              <a:ext uri="{FF2B5EF4-FFF2-40B4-BE49-F238E27FC236}">
                <a16:creationId xmlns:a16="http://schemas.microsoft.com/office/drawing/2014/main" id="{13B4C42D-F312-07E7-683D-EF5959A6314E}"/>
              </a:ext>
            </a:extLst>
          </p:cNvPr>
          <p:cNvPicPr>
            <a:picLocks noChangeAspect="1"/>
          </p:cNvPicPr>
          <p:nvPr/>
        </p:nvPicPr>
        <p:blipFill>
          <a:blip r:embed="rId5"/>
          <a:stretch>
            <a:fillRect/>
          </a:stretch>
        </p:blipFill>
        <p:spPr>
          <a:xfrm>
            <a:off x="2229322" y="1439254"/>
            <a:ext cx="4887820" cy="3498014"/>
          </a:xfrm>
          <a:prstGeom prst="rect">
            <a:avLst/>
          </a:prstGeom>
        </p:spPr>
      </p:pic>
      <p:sp>
        <p:nvSpPr>
          <p:cNvPr id="6" name="Text Placeholder 5">
            <a:extLst>
              <a:ext uri="{FF2B5EF4-FFF2-40B4-BE49-F238E27FC236}">
                <a16:creationId xmlns:a16="http://schemas.microsoft.com/office/drawing/2014/main" id="{A9277FCF-EAEB-3837-62E7-0026964316F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9051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a:t>Receiver Operator Characteristic Curve:</a:t>
            </a:r>
          </a:p>
          <a:p>
            <a:pPr marL="285750" indent="-285750">
              <a:spcAft>
                <a:spcPts val="1200"/>
              </a:spcAft>
            </a:pPr>
            <a:r>
              <a:rPr lang="en-US" dirty="0"/>
              <a:t>The receiver operator characteristic (ROC) curve displays the trade-off between the true positive rate and the false positive rate at every possible cutoff value. An ideal model is the one which is able to classify the testing set with a 100 percent TP rate and 0 per- cent FP rate. Therefore, the ROC curve helps find the best possible realistic cutoff value which results in the highest TP rate and lowest FP rate. An ROC curve can be generated using the following steps:</a:t>
            </a:r>
            <a:r>
              <a:rPr lang="en-IN" dirty="0"/>
              <a:t>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53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a:t>Receiver Operator Characteristic Curve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1AE61CC-665D-7CCD-2A93-77A45A0109BD}"/>
              </a:ext>
            </a:extLst>
          </p:cNvPr>
          <p:cNvPicPr>
            <a:picLocks noChangeAspect="1"/>
          </p:cNvPicPr>
          <p:nvPr/>
        </p:nvPicPr>
        <p:blipFill rotWithShape="1">
          <a:blip r:embed="rId5"/>
          <a:srcRect l="20193" t="29972" r="6409" b="5526"/>
          <a:stretch/>
        </p:blipFill>
        <p:spPr>
          <a:xfrm>
            <a:off x="650631" y="1617784"/>
            <a:ext cx="6711462" cy="3317631"/>
          </a:xfrm>
          <a:prstGeom prst="rect">
            <a:avLst/>
          </a:prstGeom>
        </p:spPr>
      </p:pic>
    </p:spTree>
    <p:extLst>
      <p:ext uri="{BB962C8B-B14F-4D97-AF65-F5344CB8AC3E}">
        <p14:creationId xmlns:p14="http://schemas.microsoft.com/office/powerpoint/2010/main" val="285932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762069" cy="3416400"/>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pPr>
            <a:r>
              <a:rPr lang="en-IN" dirty="0"/>
              <a:t>Receiver Operator Characteristic Curve :</a:t>
            </a:r>
          </a:p>
          <a:p>
            <a:pPr marL="285750" indent="-285750">
              <a:spcAft>
                <a:spcPts val="1200"/>
              </a:spcAft>
            </a:pPr>
            <a:r>
              <a:rPr lang="en-US" dirty="0"/>
              <a:t>In the ROC curve given, we notice that the closer the curve to the upper left corner, the more efficient the model (i.e., very close to the ideal model). This can be measured by calculating the area under the curve (AUC), where the AUC for an ideal model is 1.</a:t>
            </a:r>
            <a:endParaRPr lang="en-IN"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31.jpeg">
            <a:extLst>
              <a:ext uri="{FF2B5EF4-FFF2-40B4-BE49-F238E27FC236}">
                <a16:creationId xmlns:a16="http://schemas.microsoft.com/office/drawing/2014/main" id="{EAA7A847-695C-F3CB-BE08-D74017AA7EC7}"/>
              </a:ext>
            </a:extLst>
          </p:cNvPr>
          <p:cNvPicPr>
            <a:picLocks noChangeAspect="1"/>
          </p:cNvPicPr>
          <p:nvPr/>
        </p:nvPicPr>
        <p:blipFill>
          <a:blip r:embed="rId5" cstate="print"/>
          <a:stretch>
            <a:fillRect/>
          </a:stretch>
        </p:blipFill>
        <p:spPr>
          <a:xfrm>
            <a:off x="4172585" y="0"/>
            <a:ext cx="4971415" cy="4394835"/>
          </a:xfrm>
          <a:prstGeom prst="rect">
            <a:avLst/>
          </a:prstGeom>
        </p:spPr>
      </p:pic>
    </p:spTree>
    <p:extLst>
      <p:ext uri="{BB962C8B-B14F-4D97-AF65-F5344CB8AC3E}">
        <p14:creationId xmlns:p14="http://schemas.microsoft.com/office/powerpoint/2010/main" val="3164889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1983448"/>
          </a:xfrm>
          <a:prstGeom prst="rect">
            <a:avLst/>
          </a:prstGeom>
        </p:spPr>
        <p:txBody>
          <a:bodyPr spcFirstLastPara="1" wrap="square" lIns="91425" tIns="91425" rIns="91425" bIns="91425" anchor="t" anchorCtr="0">
            <a:normAutofit fontScale="77500" lnSpcReduction="20000"/>
          </a:bodyPr>
          <a:lstStyle/>
          <a:p>
            <a:pPr marL="285750" indent="-285750">
              <a:spcAft>
                <a:spcPts val="1200"/>
              </a:spcAft>
            </a:pPr>
            <a:r>
              <a:rPr lang="en-IN" dirty="0"/>
              <a:t>Regression Model Evaluation Metrics :</a:t>
            </a:r>
          </a:p>
          <a:p>
            <a:pPr marL="285750" indent="-285750">
              <a:spcAft>
                <a:spcPts val="1200"/>
              </a:spcAft>
            </a:pPr>
            <a:r>
              <a:rPr lang="en-US" dirty="0"/>
              <a:t>The output of a regression prediction model is a probability density distribution which must be translated into a number (i.e., optimal point estimator) in order to be useful operationally. Therefore, for the testing set, the evaluation of such a model simply focuses on how close the model output (y) is to the desired output (d). The typical metrics used to evaluate the performance of a regression model are absolute error; relative error; mean absolute percentage error; square error; mean square error; mean absolute error; and root mean square error.</a:t>
            </a:r>
          </a:p>
          <a:p>
            <a:pPr marL="285750" indent="-285750">
              <a:spcAft>
                <a:spcPts val="1200"/>
              </a:spcAft>
            </a:pPr>
            <a:endParaRPr lang="en-IN"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378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IN" dirty="0"/>
              <a:t>Definition, Equation and examples of Absolute Error</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1CB5682-DF81-1662-5233-9FA70E35C208}"/>
              </a:ext>
            </a:extLst>
          </p:cNvPr>
          <p:cNvPicPr>
            <a:picLocks noChangeAspect="1"/>
          </p:cNvPicPr>
          <p:nvPr/>
        </p:nvPicPr>
        <p:blipFill rotWithShape="1">
          <a:blip r:embed="rId5"/>
          <a:srcRect l="8782" t="35670" r="16025" b="15898"/>
          <a:stretch/>
        </p:blipFill>
        <p:spPr>
          <a:xfrm>
            <a:off x="311700" y="1708639"/>
            <a:ext cx="7377101" cy="2672861"/>
          </a:xfrm>
          <a:prstGeom prst="rect">
            <a:avLst/>
          </a:prstGeom>
        </p:spPr>
      </p:pic>
    </p:spTree>
    <p:extLst>
      <p:ext uri="{BB962C8B-B14F-4D97-AF65-F5344CB8AC3E}">
        <p14:creationId xmlns:p14="http://schemas.microsoft.com/office/powerpoint/2010/main" val="2352451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IN" dirty="0"/>
              <a:t>Relative Error</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38E670D-970E-CD88-98E8-6EF7F8E4552A}"/>
              </a:ext>
            </a:extLst>
          </p:cNvPr>
          <p:cNvPicPr>
            <a:picLocks noChangeAspect="1"/>
          </p:cNvPicPr>
          <p:nvPr/>
        </p:nvPicPr>
        <p:blipFill rotWithShape="1">
          <a:blip r:embed="rId5"/>
          <a:srcRect l="21089" t="31794" r="5193" b="55486"/>
          <a:stretch/>
        </p:blipFill>
        <p:spPr>
          <a:xfrm>
            <a:off x="375138" y="1637616"/>
            <a:ext cx="6740769" cy="654245"/>
          </a:xfrm>
          <a:prstGeom prst="rect">
            <a:avLst/>
          </a:prstGeom>
        </p:spPr>
      </p:pic>
    </p:spTree>
    <p:extLst>
      <p:ext uri="{BB962C8B-B14F-4D97-AF65-F5344CB8AC3E}">
        <p14:creationId xmlns:p14="http://schemas.microsoft.com/office/powerpoint/2010/main" val="62031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2.1 Data Science Use Cases (DSUCs):</a:t>
            </a:r>
          </a:p>
          <a:p>
            <a:pPr marL="0" lvl="0" indent="0" algn="l" rtl="0">
              <a:spcBef>
                <a:spcPts val="0"/>
              </a:spcBef>
              <a:spcAft>
                <a:spcPts val="1200"/>
              </a:spcAft>
              <a:buNone/>
            </a:pPr>
            <a:r>
              <a:rPr lang="en-US" dirty="0"/>
              <a:t>Use cases and scenarios show business managers the benefits data science tools can offer for enhancing decision-making within their organizations. Once a data science use case (DSUC) is identified and a prediction model developed, the performance of the model must be evaluated and its effectiveness in helping businesses reach their goals measured. But, attention must also be paid to the cognitive and </a:t>
            </a:r>
            <a:r>
              <a:rPr lang="en-US"/>
              <a:t>motivational biases </a:t>
            </a:r>
            <a:r>
              <a:rPr lang="en-US" dirty="0"/>
              <a:t>that might impact model inputs, thus influencing the model’s performance and, consequently, an organization’s decision-making. All these aspects will be discussed in this unit.</a:t>
            </a:r>
          </a:p>
        </p:txBody>
      </p:sp>
      <p:pic>
        <p:nvPicPr>
          <p:cNvPr id="66" name="Google Shape;66;p14"/>
          <p:cNvPicPr preferRelativeResize="0"/>
          <p:nvPr/>
        </p:nvPicPr>
        <p:blipFill rotWithShape="1">
          <a:blip r:embed="rId3">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893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Mean absolute percentage error</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811EF98-BB47-7290-A02B-BA3A662D9CAF}"/>
              </a:ext>
            </a:extLst>
          </p:cNvPr>
          <p:cNvPicPr>
            <a:picLocks noChangeAspect="1"/>
          </p:cNvPicPr>
          <p:nvPr/>
        </p:nvPicPr>
        <p:blipFill rotWithShape="1">
          <a:blip r:embed="rId5"/>
          <a:srcRect l="21089" t="44400" r="5193" b="14815"/>
          <a:stretch/>
        </p:blipFill>
        <p:spPr>
          <a:xfrm>
            <a:off x="363414" y="1709127"/>
            <a:ext cx="6740769" cy="2097748"/>
          </a:xfrm>
          <a:prstGeom prst="rect">
            <a:avLst/>
          </a:prstGeom>
        </p:spPr>
      </p:pic>
    </p:spTree>
    <p:extLst>
      <p:ext uri="{BB962C8B-B14F-4D97-AF65-F5344CB8AC3E}">
        <p14:creationId xmlns:p14="http://schemas.microsoft.com/office/powerpoint/2010/main" val="2083679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Square error</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3403338-43BE-F70B-C7FF-6218D620DA95}"/>
              </a:ext>
            </a:extLst>
          </p:cNvPr>
          <p:cNvPicPr>
            <a:picLocks noChangeAspect="1"/>
          </p:cNvPicPr>
          <p:nvPr/>
        </p:nvPicPr>
        <p:blipFill rotWithShape="1">
          <a:blip r:embed="rId5"/>
          <a:srcRect l="20577" t="28376" r="5384" b="40057"/>
          <a:stretch/>
        </p:blipFill>
        <p:spPr>
          <a:xfrm>
            <a:off x="311700" y="1652953"/>
            <a:ext cx="8358722" cy="2004647"/>
          </a:xfrm>
          <a:prstGeom prst="rect">
            <a:avLst/>
          </a:prstGeom>
        </p:spPr>
      </p:pic>
    </p:spTree>
    <p:extLst>
      <p:ext uri="{BB962C8B-B14F-4D97-AF65-F5344CB8AC3E}">
        <p14:creationId xmlns:p14="http://schemas.microsoft.com/office/powerpoint/2010/main" val="406986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Mean square error</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D273117-4C24-2AEC-D4A9-CDF9ABF0AB3F}"/>
              </a:ext>
            </a:extLst>
          </p:cNvPr>
          <p:cNvPicPr>
            <a:picLocks noChangeAspect="1"/>
          </p:cNvPicPr>
          <p:nvPr/>
        </p:nvPicPr>
        <p:blipFill rotWithShape="1">
          <a:blip r:embed="rId5"/>
          <a:srcRect l="20641" t="26097" r="5897" b="31510"/>
          <a:stretch/>
        </p:blipFill>
        <p:spPr>
          <a:xfrm>
            <a:off x="311699" y="1626382"/>
            <a:ext cx="7503415" cy="2435664"/>
          </a:xfrm>
          <a:prstGeom prst="rect">
            <a:avLst/>
          </a:prstGeom>
        </p:spPr>
      </p:pic>
    </p:spTree>
    <p:extLst>
      <p:ext uri="{BB962C8B-B14F-4D97-AF65-F5344CB8AC3E}">
        <p14:creationId xmlns:p14="http://schemas.microsoft.com/office/powerpoint/2010/main" val="609708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Mean absolute error</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0BFDE2-8C88-093E-94C7-C33B12B10A23}"/>
              </a:ext>
            </a:extLst>
          </p:cNvPr>
          <p:cNvPicPr>
            <a:picLocks noChangeAspect="1"/>
          </p:cNvPicPr>
          <p:nvPr/>
        </p:nvPicPr>
        <p:blipFill rotWithShape="1">
          <a:blip r:embed="rId5"/>
          <a:srcRect l="21154" t="33579" r="5641" b="36410"/>
          <a:stretch/>
        </p:blipFill>
        <p:spPr>
          <a:xfrm>
            <a:off x="427893" y="1756408"/>
            <a:ext cx="6693877" cy="1543638"/>
          </a:xfrm>
          <a:prstGeom prst="rect">
            <a:avLst/>
          </a:prstGeom>
        </p:spPr>
      </p:pic>
    </p:spTree>
    <p:extLst>
      <p:ext uri="{BB962C8B-B14F-4D97-AF65-F5344CB8AC3E}">
        <p14:creationId xmlns:p14="http://schemas.microsoft.com/office/powerpoint/2010/main" val="2939755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Root mean square error</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39489B-AF0A-6093-62E2-BE6F921FA11D}"/>
              </a:ext>
            </a:extLst>
          </p:cNvPr>
          <p:cNvPicPr>
            <a:picLocks noChangeAspect="1"/>
          </p:cNvPicPr>
          <p:nvPr/>
        </p:nvPicPr>
        <p:blipFill rotWithShape="1">
          <a:blip r:embed="rId5"/>
          <a:srcRect l="20320" t="39430" r="5705" b="25987"/>
          <a:stretch/>
        </p:blipFill>
        <p:spPr>
          <a:xfrm>
            <a:off x="311700" y="1746738"/>
            <a:ext cx="6764215" cy="1778783"/>
          </a:xfrm>
          <a:prstGeom prst="rect">
            <a:avLst/>
          </a:prstGeom>
        </p:spPr>
      </p:pic>
    </p:spTree>
    <p:extLst>
      <p:ext uri="{BB962C8B-B14F-4D97-AF65-F5344CB8AC3E}">
        <p14:creationId xmlns:p14="http://schemas.microsoft.com/office/powerpoint/2010/main" val="3055081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IN" dirty="0"/>
              <a:t>Business-Centric Evaluation: The Role of KPIs </a:t>
            </a:r>
          </a:p>
          <a:p>
            <a:pPr marL="285750" indent="-285750">
              <a:spcAft>
                <a:spcPts val="1200"/>
              </a:spcAft>
            </a:pPr>
            <a:r>
              <a:rPr lang="en-US" dirty="0"/>
              <a:t>After the prediction model has been successfully evaluated using the above-mentioned evaluation metrics, it is ready to be implemented to produce the DSUC value for the associated business problem. Meanwhile, the end user (i.e., decision-maker) should be able to measure whether the DSUC value has been successfully implemented in their business. This evaluation is conducted using a list of key performance indicators (KPIs) to reflect how many business objectives have been achieved. Most KPIs will focus on measurements related to improving revenue, reducing costs, increasing efficiency, and/or enhancing customer satisfaction.</a:t>
            </a:r>
            <a:endParaRPr lang="en-IN"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89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6447F347-30DC-DA8E-9402-15AFF634E731}"/>
              </a:ext>
            </a:extLst>
          </p:cNvPr>
          <p:cNvSpPr>
            <a:spLocks noGrp="1"/>
          </p:cNvSpPr>
          <p:nvPr>
            <p:ph type="body" idx="1"/>
          </p:nvPr>
        </p:nvSpPr>
        <p:spPr/>
        <p:txBody>
          <a:bodyPr/>
          <a:lstStyle/>
          <a:p>
            <a:endParaRPr lang="en-IN"/>
          </a:p>
        </p:txBody>
      </p:sp>
      <p:pic>
        <p:nvPicPr>
          <p:cNvPr id="1026" name="Picture 2" descr="Marketing-KPIs-Reporting-Dashboard">
            <a:extLst>
              <a:ext uri="{FF2B5EF4-FFF2-40B4-BE49-F238E27FC236}">
                <a16:creationId xmlns:a16="http://schemas.microsoft.com/office/drawing/2014/main" id="{A3F5A373-5A15-C6C8-7370-BA6C13280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20713"/>
            <a:ext cx="9144000" cy="390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739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285750" indent="-285750">
              <a:spcAft>
                <a:spcPts val="1200"/>
              </a:spcAft>
            </a:pPr>
            <a:r>
              <a:rPr lang="en-IN" dirty="0"/>
              <a:t>Characteristics of effective KPIs :</a:t>
            </a:r>
          </a:p>
          <a:p>
            <a:pPr marL="0" indent="0">
              <a:spcAft>
                <a:spcPts val="1200"/>
              </a:spcAft>
              <a:buNone/>
            </a:pPr>
            <a:r>
              <a:rPr lang="en-US" dirty="0"/>
              <a:t>For a KPI to be truly helpful as a metric for determining business improvements and achievement of business objectives, it should be</a:t>
            </a:r>
          </a:p>
          <a:p>
            <a:pPr marL="0" indent="0">
              <a:spcAft>
                <a:spcPts val="1200"/>
              </a:spcAft>
              <a:buNone/>
            </a:pPr>
            <a:r>
              <a:rPr lang="en-US" dirty="0"/>
              <a:t>1. easy to comprehend and simple to measure;</a:t>
            </a:r>
          </a:p>
          <a:p>
            <a:pPr marL="0" indent="0">
              <a:spcAft>
                <a:spcPts val="1200"/>
              </a:spcAft>
              <a:buNone/>
            </a:pPr>
            <a:r>
              <a:rPr lang="en-US" dirty="0"/>
              <a:t>2. comprised of small, measurable elements (e.g., number of daily operations, amount of daily production, employee workload);</a:t>
            </a:r>
          </a:p>
          <a:p>
            <a:pPr marL="0" indent="0">
              <a:spcAft>
                <a:spcPts val="1200"/>
              </a:spcAft>
              <a:buNone/>
            </a:pPr>
            <a:r>
              <a:rPr lang="en-US" dirty="0"/>
              <a:t>3. assigned to the appropriate, relevant task manager;</a:t>
            </a:r>
          </a:p>
          <a:p>
            <a:pPr marL="0" indent="0">
              <a:spcAft>
                <a:spcPts val="1200"/>
              </a:spcAft>
              <a:buNone/>
            </a:pPr>
            <a:r>
              <a:rPr lang="en-US" dirty="0"/>
              <a:t>4. able to indicate positive/negative variations from the business objective;</a:t>
            </a:r>
          </a:p>
          <a:p>
            <a:pPr marL="0" indent="0">
              <a:spcAft>
                <a:spcPts val="1200"/>
              </a:spcAft>
              <a:buNone/>
            </a:pPr>
            <a:r>
              <a:rPr lang="en-US" dirty="0"/>
              <a:t>5. achievable within the resource constraints (e.g., staff, machines, processes);</a:t>
            </a:r>
          </a:p>
          <a:p>
            <a:pPr marL="0" indent="0">
              <a:spcAft>
                <a:spcPts val="1200"/>
              </a:spcAft>
              <a:buNone/>
            </a:pPr>
            <a:r>
              <a:rPr lang="en-US" dirty="0"/>
              <a:t>6. defined with both start and end dates for measuring; and</a:t>
            </a:r>
          </a:p>
          <a:p>
            <a:pPr marL="0" indent="0">
              <a:spcAft>
                <a:spcPts val="1200"/>
              </a:spcAft>
              <a:buNone/>
            </a:pPr>
            <a:r>
              <a:rPr lang="en-US" dirty="0"/>
              <a:t>7. visible across the entire organization.</a:t>
            </a:r>
          </a:p>
          <a:p>
            <a:pPr marL="285750" indent="-285750">
              <a:spcAft>
                <a:spcPts val="1200"/>
              </a:spcAft>
            </a:pPr>
            <a:endParaRPr lang="en-IN"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317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285750" indent="-285750">
              <a:spcAft>
                <a:spcPts val="1200"/>
              </a:spcAft>
            </a:pPr>
            <a:r>
              <a:rPr lang="en-IN" dirty="0"/>
              <a:t>Examples of KPIs</a:t>
            </a:r>
          </a:p>
          <a:p>
            <a:pPr marL="0" indent="0">
              <a:spcAft>
                <a:spcPts val="1200"/>
              </a:spcAft>
              <a:buNone/>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Some examples of effective KPIs which are routinely implemented in organizations to</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measure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DSUC</a:t>
            </a:r>
            <a:r>
              <a:rPr lang="en-US" sz="1800" spc="-2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performance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include</a:t>
            </a:r>
            <a:r>
              <a:rPr lang="en-US" sz="1800" spc="-2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following:</a:t>
            </a:r>
            <a:r>
              <a:rPr lang="en-US" sz="1800" dirty="0">
                <a:effectLst/>
                <a:latin typeface="Trebuchet MS" panose="020B0603020202020204" pitchFamily="34" charset="0"/>
                <a:ea typeface="Trebuchet MS" panose="020B0603020202020204" pitchFamily="34" charset="0"/>
                <a:cs typeface="Trebuchet MS" panose="020B0603020202020204" pitchFamily="34" charset="0"/>
              </a:rPr>
              <a:t> </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growth/shrinkage</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per</a:t>
            </a:r>
            <a:r>
              <a:rPr lang="en-US" sz="1800" spc="-6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year</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40"/>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time</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to</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finish</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task</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40"/>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percentage</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of</a:t>
            </a:r>
            <a:r>
              <a:rPr lang="en-US" sz="1800" spc="-6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tasks</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completed</a:t>
            </a:r>
            <a:r>
              <a:rPr lang="en-US" sz="1800" spc="-6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within</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a:t>
            </a:r>
            <a:r>
              <a:rPr lang="en-US" sz="1800" spc="-6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specified</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time</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40"/>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cost</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of</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service</a:t>
            </a:r>
            <a:r>
              <a:rPr lang="en-US" sz="1800" spc="-6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delivery</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40"/>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machine</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downtime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and</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availability</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35"/>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number</a:t>
            </a:r>
            <a:r>
              <a:rPr lang="en-US" sz="1800" spc="1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of</a:t>
            </a:r>
            <a:r>
              <a:rPr lang="en-US" sz="1800" spc="1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complaints</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40"/>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workload</a:t>
            </a:r>
            <a:r>
              <a:rPr lang="en-US" sz="1800" spc="-6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of</a:t>
            </a:r>
            <a:r>
              <a:rPr lang="en-US" sz="1800" spc="-5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staff</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40"/>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revenue</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per</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employee</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40"/>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production</a:t>
            </a:r>
            <a:r>
              <a:rPr lang="en-US" sz="1800" spc="-2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yield</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35"/>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employee/customer</a:t>
            </a:r>
            <a:r>
              <a:rPr lang="en-US" sz="1800" spc="-5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satisfaction</a:t>
            </a:r>
            <a:r>
              <a:rPr lang="en-US" sz="1800" spc="-5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index</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0" indent="0">
              <a:spcAft>
                <a:spcPts val="1200"/>
              </a:spcAft>
              <a:buNone/>
            </a:pPr>
            <a:endParaRPr lang="en-IN"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71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3117300" cy="3416400"/>
          </a:xfrm>
          <a:prstGeom prst="rect">
            <a:avLst/>
          </a:prstGeom>
        </p:spPr>
        <p:txBody>
          <a:bodyPr spcFirstLastPara="1" wrap="square" lIns="91425" tIns="91425" rIns="91425" bIns="91425" anchor="t" anchorCtr="0">
            <a:normAutofit fontScale="62500" lnSpcReduction="20000"/>
          </a:bodyPr>
          <a:lstStyle/>
          <a:p>
            <a:pPr marL="285750" indent="-285750">
              <a:spcAft>
                <a:spcPts val="1200"/>
              </a:spcAft>
            </a:pPr>
            <a:r>
              <a:rPr lang="en-IN" dirty="0"/>
              <a:t>Cognitive Bias with figure</a:t>
            </a:r>
          </a:p>
          <a:p>
            <a:pPr marL="285750" indent="-285750">
              <a:spcAft>
                <a:spcPts val="1200"/>
              </a:spcAft>
            </a:pPr>
            <a:r>
              <a:rPr lang="en-US" sz="1800" spc="-5" dirty="0" err="1">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Montibeller</a:t>
            </a:r>
            <a:r>
              <a:rPr lang="en-US" sz="1800" spc="-7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and</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dirty="0" err="1">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Winterfeldt</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(2015,</a:t>
            </a:r>
            <a:r>
              <a:rPr lang="en-US" sz="1800" spc="-7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p.1230)</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reported</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that</a:t>
            </a:r>
            <a:r>
              <a:rPr lang="en-US" sz="1800" spc="-7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“[b]</a:t>
            </a:r>
            <a:r>
              <a:rPr lang="en-US" sz="1800" spc="-5" dirty="0" err="1">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ehavioral</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decision</a:t>
            </a:r>
            <a:r>
              <a:rPr lang="en-US" sz="1800" spc="-6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spc="-5">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research</a:t>
            </a:r>
            <a:r>
              <a:rPr lang="en-US" sz="1800" spc="-29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has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demonstrated that judgments and decisions of ordinary people and experts are</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subject to numerous biases.” In data science, the cognitive and motivational biases</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may be disruptive not only to the collected dataset but also at different stages of data</a:t>
            </a:r>
            <a:r>
              <a:rPr lang="en-US" sz="1800" spc="-29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processing. These biases seriously influence the quality of the developed prediction</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model.</a:t>
            </a:r>
            <a:r>
              <a:rPr lang="en-US" sz="1800" spc="-2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As</a:t>
            </a:r>
            <a:r>
              <a:rPr lang="en-US" sz="1800" spc="-2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a:t>
            </a:r>
            <a:r>
              <a:rPr lang="en-US" sz="1800" spc="-2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result,</a:t>
            </a:r>
            <a:r>
              <a:rPr lang="en-US" sz="1800" spc="-2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decision-making</a:t>
            </a:r>
            <a:r>
              <a:rPr lang="en-US" sz="1800" spc="-2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may</a:t>
            </a:r>
            <a:r>
              <a:rPr lang="en-US" sz="1800" spc="-2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be</a:t>
            </a:r>
            <a:r>
              <a:rPr lang="en-US" sz="1800" spc="-2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inaccurate.</a:t>
            </a:r>
            <a:r>
              <a:rPr lang="en-US" sz="1800" spc="-2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There</a:t>
            </a:r>
            <a:r>
              <a:rPr lang="en-US" sz="1800" spc="-2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are</a:t>
            </a:r>
            <a:r>
              <a:rPr lang="en-US" sz="1800" spc="-2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countless</a:t>
            </a:r>
            <a:r>
              <a:rPr lang="en-US" sz="1800" spc="-2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biases</a:t>
            </a:r>
            <a:r>
              <a:rPr lang="en-US" sz="1800" spc="-2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that</a:t>
            </a:r>
            <a:r>
              <a:rPr lang="en-US" sz="1800" spc="-29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are difficult to avoid, but being aware of them allows the data scientist to take them</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into</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consideration.</a:t>
            </a:r>
            <a:r>
              <a:rPr lang="en-IN" dirty="0"/>
              <a:t> </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32.jpeg">
            <a:extLst>
              <a:ext uri="{FF2B5EF4-FFF2-40B4-BE49-F238E27FC236}">
                <a16:creationId xmlns:a16="http://schemas.microsoft.com/office/drawing/2014/main" id="{F5A3B566-E4C5-BD02-5700-4CB31969EE09}"/>
              </a:ext>
            </a:extLst>
          </p:cNvPr>
          <p:cNvPicPr>
            <a:picLocks noChangeAspect="1"/>
          </p:cNvPicPr>
          <p:nvPr/>
        </p:nvPicPr>
        <p:blipFill>
          <a:blip r:embed="rId5" cstate="print"/>
          <a:stretch>
            <a:fillRect/>
          </a:stretch>
        </p:blipFill>
        <p:spPr>
          <a:xfrm>
            <a:off x="3628293" y="0"/>
            <a:ext cx="5515708" cy="5116642"/>
          </a:xfrm>
          <a:prstGeom prst="rect">
            <a:avLst/>
          </a:prstGeom>
        </p:spPr>
      </p:pic>
    </p:spTree>
    <p:extLst>
      <p:ext uri="{BB962C8B-B14F-4D97-AF65-F5344CB8AC3E}">
        <p14:creationId xmlns:p14="http://schemas.microsoft.com/office/powerpoint/2010/main" val="284454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body" idx="1"/>
          </p:nvPr>
        </p:nvSpPr>
        <p:spPr>
          <a:xfrm>
            <a:off x="311700" y="2308795"/>
            <a:ext cx="4260300" cy="226008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Use Case: 1</a:t>
            </a:r>
          </a:p>
          <a:p>
            <a:pPr marL="0" lvl="0" indent="0" algn="l" rtl="0">
              <a:spcBef>
                <a:spcPts val="0"/>
              </a:spcBef>
              <a:spcAft>
                <a:spcPts val="1200"/>
              </a:spcAft>
              <a:buNone/>
            </a:pPr>
            <a:r>
              <a:rPr lang="en-US" dirty="0" err="1"/>
              <a:t>ChatGPT</a:t>
            </a:r>
            <a:endParaRPr lang="en-US" dirty="0"/>
          </a:p>
          <a:p>
            <a:pPr marL="0" lvl="0" indent="0" algn="l" rtl="0">
              <a:spcBef>
                <a:spcPts val="0"/>
              </a:spcBef>
              <a:spcAft>
                <a:spcPts val="1200"/>
              </a:spcAft>
              <a:buNone/>
            </a:pPr>
            <a:r>
              <a:rPr lang="en-US" dirty="0"/>
              <a:t>“a cat with Santa dress”</a:t>
            </a:r>
          </a:p>
        </p:txBody>
      </p:sp>
      <p:pic>
        <p:nvPicPr>
          <p:cNvPr id="66" name="Google Shape;66;p14"/>
          <p:cNvPicPr preferRelativeResize="0"/>
          <p:nvPr/>
        </p:nvPicPr>
        <p:blipFill rotWithShape="1">
          <a:blip r:embed="rId3">
            <a:alphaModFix/>
          </a:blip>
          <a:srcRect/>
          <a:stretch/>
        </p:blipFill>
        <p:spPr>
          <a:xfrm>
            <a:off x="6858000" y="4392133"/>
            <a:ext cx="2286000" cy="762000"/>
          </a:xfrm>
          <a:prstGeom prst="rect">
            <a:avLst/>
          </a:prstGeom>
          <a:noFill/>
          <a:ln>
            <a:noFill/>
          </a:ln>
        </p:spPr>
      </p:pic>
      <p:pic>
        <p:nvPicPr>
          <p:cNvPr id="5" name="Picture 2">
            <a:extLst>
              <a:ext uri="{FF2B5EF4-FFF2-40B4-BE49-F238E27FC236}">
                <a16:creationId xmlns:a16="http://schemas.microsoft.com/office/drawing/2014/main" id="{CB20849C-4A3D-4CA4-AFA3-98ED0FAFA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21265"/>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Open AI Chat GPT? Know Full Details 2023">
            <a:extLst>
              <a:ext uri="{FF2B5EF4-FFF2-40B4-BE49-F238E27FC236}">
                <a16:creationId xmlns:a16="http://schemas.microsoft.com/office/drawing/2014/main" id="{E22E8064-795A-97B4-0713-59EB778788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80" r="6069" b="3650"/>
          <a:stretch/>
        </p:blipFill>
        <p:spPr bwMode="auto">
          <a:xfrm rot="250924">
            <a:off x="4826546" y="55257"/>
            <a:ext cx="4150468" cy="25402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AFB34E-DAB5-D926-8EB7-7F9C193149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634861">
            <a:off x="2643068" y="1414531"/>
            <a:ext cx="3001535" cy="300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810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1" y="1152475"/>
            <a:ext cx="3340038"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a:t>Relevant cognitive biases:</a:t>
            </a:r>
          </a:p>
          <a:p>
            <a:pPr marL="285750" indent="-285750">
              <a:spcAft>
                <a:spcPts val="1200"/>
              </a:spcAft>
            </a:pPr>
            <a:r>
              <a:rPr lang="en-US" dirty="0"/>
              <a:t>The list provided below is for the common cognitive and motivational biases that can greatly distort prediction model inputs.</a:t>
            </a:r>
            <a:r>
              <a:rPr lang="en-IN" dirty="0"/>
              <a:t> </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F76499-9305-EA12-E6FD-BD2D24D4854C}"/>
              </a:ext>
            </a:extLst>
          </p:cNvPr>
          <p:cNvPicPr>
            <a:picLocks noChangeAspect="1"/>
          </p:cNvPicPr>
          <p:nvPr/>
        </p:nvPicPr>
        <p:blipFill rotWithShape="1">
          <a:blip r:embed="rId5"/>
          <a:srcRect l="17500" t="22406" r="27244" b="9972"/>
          <a:stretch/>
        </p:blipFill>
        <p:spPr>
          <a:xfrm>
            <a:off x="3549662" y="530469"/>
            <a:ext cx="5594338" cy="3851031"/>
          </a:xfrm>
          <a:prstGeom prst="rect">
            <a:avLst/>
          </a:prstGeom>
        </p:spPr>
      </p:pic>
    </p:spTree>
    <p:extLst>
      <p:ext uri="{BB962C8B-B14F-4D97-AF65-F5344CB8AC3E}">
        <p14:creationId xmlns:p14="http://schemas.microsoft.com/office/powerpoint/2010/main" val="485295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1974301" cy="3416400"/>
          </a:xfrm>
          <a:prstGeom prst="rect">
            <a:avLst/>
          </a:prstGeom>
        </p:spPr>
        <p:txBody>
          <a:bodyPr spcFirstLastPara="1" wrap="square" lIns="91425" tIns="91425" rIns="91425" bIns="91425" anchor="t" anchorCtr="0">
            <a:normAutofit/>
          </a:bodyPr>
          <a:lstStyle/>
          <a:p>
            <a:pPr marL="0" indent="0">
              <a:spcAft>
                <a:spcPts val="1200"/>
              </a:spcAft>
              <a:buNone/>
            </a:pPr>
            <a:r>
              <a:rPr lang="en-IN" dirty="0"/>
              <a:t>Explanation of Common Cognitive and Motivational Biases</a:t>
            </a: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053494-F80E-19C1-DEA1-270C5773D6DA}"/>
              </a:ext>
            </a:extLst>
          </p:cNvPr>
          <p:cNvPicPr>
            <a:picLocks noChangeAspect="1"/>
          </p:cNvPicPr>
          <p:nvPr/>
        </p:nvPicPr>
        <p:blipFill rotWithShape="1">
          <a:blip r:embed="rId5"/>
          <a:srcRect l="19677" t="25299" r="29167" b="2222"/>
          <a:stretch/>
        </p:blipFill>
        <p:spPr>
          <a:xfrm>
            <a:off x="2751235" y="0"/>
            <a:ext cx="6312877" cy="5031112"/>
          </a:xfrm>
          <a:prstGeom prst="rect">
            <a:avLst/>
          </a:prstGeom>
        </p:spPr>
      </p:pic>
    </p:spTree>
    <p:extLst>
      <p:ext uri="{BB962C8B-B14F-4D97-AF65-F5344CB8AC3E}">
        <p14:creationId xmlns:p14="http://schemas.microsoft.com/office/powerpoint/2010/main" val="2370153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311700" y="1152475"/>
            <a:ext cx="2286000" cy="3416400"/>
          </a:xfrm>
          <a:prstGeom prst="rect">
            <a:avLst/>
          </a:prstGeom>
        </p:spPr>
        <p:txBody>
          <a:bodyPr spcFirstLastPara="1" wrap="square" lIns="91425" tIns="91425" rIns="91425" bIns="91425" anchor="t" anchorCtr="0">
            <a:normAutofit fontScale="85000" lnSpcReduction="10000"/>
          </a:bodyPr>
          <a:lstStyle/>
          <a:p>
            <a:pPr marL="0" indent="0">
              <a:spcAft>
                <a:spcPts val="1200"/>
              </a:spcAft>
              <a:buNone/>
            </a:pPr>
            <a:r>
              <a:rPr lang="en-IN" dirty="0"/>
              <a:t>Explanation of De-biasing techniques:</a:t>
            </a:r>
          </a:p>
          <a:p>
            <a:pPr marL="0" indent="0">
              <a:spcAft>
                <a:spcPts val="1200"/>
              </a:spcAft>
              <a:buNone/>
            </a:pPr>
            <a:r>
              <a:rPr lang="en-US" dirty="0"/>
              <a:t>De-biasing techniques attempt to eliminate, or at least reduce, the effect of the cognitive and motivational biases and avoid any related strategy- and association-based errors.</a:t>
            </a:r>
            <a:endParaRPr lang="en-IN" dirty="0"/>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CF2A3B-17AB-7BB6-4BEF-98AF0498B184}"/>
              </a:ext>
            </a:extLst>
          </p:cNvPr>
          <p:cNvPicPr>
            <a:picLocks noChangeAspect="1"/>
          </p:cNvPicPr>
          <p:nvPr/>
        </p:nvPicPr>
        <p:blipFill rotWithShape="1">
          <a:blip r:embed="rId5"/>
          <a:srcRect l="28408" t="22406" r="21026" b="3102"/>
          <a:stretch/>
        </p:blipFill>
        <p:spPr>
          <a:xfrm>
            <a:off x="3282463" y="105508"/>
            <a:ext cx="5334000" cy="4420037"/>
          </a:xfrm>
          <a:prstGeom prst="rect">
            <a:avLst/>
          </a:prstGeom>
        </p:spPr>
      </p:pic>
    </p:spTree>
    <p:extLst>
      <p:ext uri="{BB962C8B-B14F-4D97-AF65-F5344CB8AC3E}">
        <p14:creationId xmlns:p14="http://schemas.microsoft.com/office/powerpoint/2010/main" val="1989860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294116" y="737419"/>
            <a:ext cx="4348222" cy="3416400"/>
          </a:xfrm>
          <a:prstGeom prst="rect">
            <a:avLst/>
          </a:prstGeom>
        </p:spPr>
        <p:txBody>
          <a:bodyPr spcFirstLastPara="1" wrap="square" lIns="91425" tIns="91425" rIns="91425" bIns="91425" anchor="t" anchorCtr="0">
            <a:normAutofit/>
          </a:bodyPr>
          <a:lstStyle/>
          <a:p>
            <a:pPr marL="0" indent="0">
              <a:spcAft>
                <a:spcPts val="1200"/>
              </a:spcAft>
              <a:buNone/>
            </a:pPr>
            <a:r>
              <a:rPr lang="en-IN" dirty="0"/>
              <a:t>Explanation of De-biasing techniques:</a:t>
            </a:r>
          </a:p>
          <a:p>
            <a:pPr marL="0" lvl="0" indent="0" algn="l" rtl="0">
              <a:spcBef>
                <a:spcPts val="0"/>
              </a:spcBef>
              <a:spcAft>
                <a:spcPts val="1200"/>
              </a:spcAft>
              <a:buNone/>
            </a:pPr>
            <a:endParaRPr dirty="0"/>
          </a:p>
        </p:txBody>
      </p:sp>
      <p:pic>
        <p:nvPicPr>
          <p:cNvPr id="94" name="Google Shape;94;p18"/>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93401CC2-4E7E-4D2E-A6AE-EF7E62AAB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0170BD0-244D-0E67-CA76-DFDF354B25C7}"/>
              </a:ext>
            </a:extLst>
          </p:cNvPr>
          <p:cNvPicPr>
            <a:picLocks noChangeAspect="1"/>
          </p:cNvPicPr>
          <p:nvPr/>
        </p:nvPicPr>
        <p:blipFill rotWithShape="1">
          <a:blip r:embed="rId5"/>
          <a:srcRect l="27949" t="42279" r="21795" b="19886"/>
          <a:stretch/>
        </p:blipFill>
        <p:spPr>
          <a:xfrm>
            <a:off x="4548553" y="101998"/>
            <a:ext cx="4595447" cy="1946032"/>
          </a:xfrm>
          <a:prstGeom prst="rect">
            <a:avLst/>
          </a:prstGeom>
        </p:spPr>
      </p:pic>
      <p:pic>
        <p:nvPicPr>
          <p:cNvPr id="7" name="Picture 6">
            <a:extLst>
              <a:ext uri="{FF2B5EF4-FFF2-40B4-BE49-F238E27FC236}">
                <a16:creationId xmlns:a16="http://schemas.microsoft.com/office/drawing/2014/main" id="{EEB4E30A-1F63-D95B-5555-A08E72BDB633}"/>
              </a:ext>
            </a:extLst>
          </p:cNvPr>
          <p:cNvPicPr>
            <a:picLocks noChangeAspect="1"/>
          </p:cNvPicPr>
          <p:nvPr/>
        </p:nvPicPr>
        <p:blipFill rotWithShape="1">
          <a:blip r:embed="rId6"/>
          <a:srcRect l="19677" t="21197" r="28974" b="11172"/>
          <a:stretch/>
        </p:blipFill>
        <p:spPr>
          <a:xfrm>
            <a:off x="462873" y="1412609"/>
            <a:ext cx="4695281" cy="3478629"/>
          </a:xfrm>
          <a:prstGeom prst="rect">
            <a:avLst/>
          </a:prstGeom>
        </p:spPr>
      </p:pic>
    </p:spTree>
    <p:extLst>
      <p:ext uri="{BB962C8B-B14F-4D97-AF65-F5344CB8AC3E}">
        <p14:creationId xmlns:p14="http://schemas.microsoft.com/office/powerpoint/2010/main" val="3909263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body" idx="1"/>
          </p:nvPr>
        </p:nvSpPr>
        <p:spPr>
          <a:xfrm>
            <a:off x="311700" y="1910850"/>
            <a:ext cx="8520600" cy="1321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5300" b="1">
                <a:solidFill>
                  <a:srgbClr val="CC0000"/>
                </a:solidFill>
                <a:latin typeface="Palatino"/>
                <a:ea typeface="Palatino"/>
                <a:cs typeface="Palatino"/>
                <a:sym typeface="Palatino"/>
              </a:rPr>
              <a:t>THANK YOU</a:t>
            </a:r>
            <a:endParaRPr sz="5300" b="1">
              <a:solidFill>
                <a:srgbClr val="CC0000"/>
              </a:solidFill>
              <a:latin typeface="Palatino"/>
              <a:ea typeface="Palatino"/>
              <a:cs typeface="Palatino"/>
              <a:sym typeface="Palatino"/>
            </a:endParaRPr>
          </a:p>
        </p:txBody>
      </p:sp>
      <p:pic>
        <p:nvPicPr>
          <p:cNvPr id="101" name="Google Shape;101;p19"/>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1D7E0EB4-9809-48E4-B289-6136D5806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US" dirty="0"/>
              <a:t>Identifying DSUCs and their Value propositions </a:t>
            </a:r>
          </a:p>
          <a:p>
            <a:pPr marL="285750" indent="-285750">
              <a:spcAft>
                <a:spcPts val="1200"/>
              </a:spcAft>
            </a:pPr>
            <a:r>
              <a:rPr lang="en-US" dirty="0"/>
              <a:t>The real value of a business is unlocked through in-depth investigation of its collected data. Organizations must not only overcome the challenges inherent in managing this data but also identify the right DSUC for their business objectives. A well-matched DSUC will give managers valuable insights for addressing business challenges and improving future gains. The DSUCs which apply prediction techniques to extract value from collected data can vary widely across organizations. In general, however, a DSUC in any business is identified through three main aspects: achieved value, effort, and risk. Managers tend to measure a potential new project by how much it could improve their operational business and/or bottom line. The analysis of an organization’s business should therefore focus on increasing gain, reducing risk, and/or decreasing effort.</a:t>
            </a:r>
          </a:p>
          <a:p>
            <a:pPr marL="0" lvl="0" indent="0" algn="l" rtl="0">
              <a:spcBef>
                <a:spcPts val="0"/>
              </a:spcBef>
              <a:spcAft>
                <a:spcPts val="1200"/>
              </a:spcAft>
              <a:buNone/>
            </a:pPr>
            <a:endParaRPr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311701" y="1152475"/>
            <a:ext cx="5274345" cy="3416400"/>
          </a:xfrm>
          <a:prstGeom prst="rect">
            <a:avLst/>
          </a:prstGeom>
        </p:spPr>
        <p:txBody>
          <a:bodyPr spcFirstLastPara="1" wrap="square" lIns="91425" tIns="91425" rIns="91425" bIns="91425" anchor="t" anchorCtr="0">
            <a:normAutofit fontScale="85000" lnSpcReduction="20000"/>
          </a:bodyPr>
          <a:lstStyle/>
          <a:p>
            <a:pPr marL="285750" indent="-285750">
              <a:spcAft>
                <a:spcPts val="1200"/>
              </a:spcAft>
            </a:pPr>
            <a:r>
              <a:rPr lang="en-US" dirty="0"/>
              <a:t>Identification of an </a:t>
            </a:r>
            <a:r>
              <a:rPr lang="en-US" dirty="0" err="1"/>
              <a:t>Organizations’s</a:t>
            </a:r>
            <a:r>
              <a:rPr lang="en-US" dirty="0"/>
              <a:t> </a:t>
            </a:r>
          </a:p>
          <a:p>
            <a:pPr marL="0" indent="0">
              <a:spcAft>
                <a:spcPts val="1200"/>
              </a:spcAft>
              <a:buNone/>
            </a:pPr>
            <a:r>
              <a:rPr lang="en-US" dirty="0"/>
              <a:t>Use Cases Illustration </a:t>
            </a:r>
          </a:p>
          <a:p>
            <a:pPr marL="342900" marR="1827530" lvl="0" indent="-342900">
              <a:lnSpc>
                <a:spcPct val="111000"/>
              </a:lnSpc>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What</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is</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value</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of</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knowledge</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gained</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from applying</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data</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science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tools</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to the</a:t>
            </a:r>
            <a:r>
              <a:rPr lang="en-US" sz="1800" spc="-28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dataset?</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What</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will</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be</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learned</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about</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dataset?</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lvl="0" indent="-342900">
              <a:spcBef>
                <a:spcPts val="140"/>
              </a:spcBef>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What</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will</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be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learned</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about</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hypothesis the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data</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science</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tools</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will</a:t>
            </a:r>
            <a:r>
              <a:rPr lang="en-US" sz="1800" spc="-3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test?</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342900" marR="1814195" lvl="0" indent="-342900">
              <a:lnSpc>
                <a:spcPct val="111000"/>
              </a:lnSpc>
              <a:spcBef>
                <a:spcPts val="135"/>
              </a:spcBef>
              <a:spcAft>
                <a:spcPts val="0"/>
              </a:spcAft>
              <a:buClr>
                <a:srgbClr val="231F20"/>
              </a:buClr>
              <a:buSzPts val="1000"/>
              <a:buFont typeface="Trebuchet MS" panose="020B0603020202020204" pitchFamily="34" charset="0"/>
              <a:buChar char="•"/>
              <a:tabLst>
                <a:tab pos="785495" algn="l"/>
                <a:tab pos="786130" algn="l"/>
              </a:tabLst>
            </a:pP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What</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will</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be</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value</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of</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that</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knowledge</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if</a:t>
            </a:r>
            <a:r>
              <a:rPr lang="en-US" sz="1800" spc="-4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the prediction</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model</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developed</a:t>
            </a:r>
            <a:r>
              <a:rPr lang="en-US" sz="1800" spc="-3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shows</a:t>
            </a:r>
            <a:r>
              <a:rPr lang="en-US" sz="1800" spc="-28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good</a:t>
            </a:r>
            <a:r>
              <a:rPr lang="en-US" sz="1800" spc="-1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business</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performance?</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If</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it</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shows</a:t>
            </a:r>
            <a:r>
              <a:rPr lang="en-US" sz="1800" spc="-1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a</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negative</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business</a:t>
            </a:r>
            <a:r>
              <a:rPr lang="en-US" sz="1800" spc="-5"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 </a:t>
            </a:r>
            <a:r>
              <a:rPr lang="en-US" sz="1800" dirty="0">
                <a:solidFill>
                  <a:srgbClr val="231F20"/>
                </a:solidFill>
                <a:effectLst/>
                <a:latin typeface="Trebuchet MS" panose="020B0603020202020204" pitchFamily="34" charset="0"/>
                <a:ea typeface="Trebuchet MS" panose="020B0603020202020204" pitchFamily="34" charset="0"/>
                <a:cs typeface="Trebuchet MS" panose="020B0603020202020204" pitchFamily="34" charset="0"/>
              </a:rPr>
              <a:t>outcome?</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marL="0" indent="0">
              <a:spcAft>
                <a:spcPts val="1200"/>
              </a:spcAft>
              <a:buNone/>
            </a:pPr>
            <a:endParaRPr lang="en-US" dirty="0"/>
          </a:p>
          <a:p>
            <a:pPr marL="0" lvl="0" indent="0" algn="l" rtl="0">
              <a:spcBef>
                <a:spcPts val="0"/>
              </a:spcBef>
              <a:spcAft>
                <a:spcPts val="1200"/>
              </a:spcAft>
              <a:buNone/>
            </a:pPr>
            <a:endParaRPr dirty="0"/>
          </a:p>
        </p:txBody>
      </p:sp>
      <p:pic>
        <p:nvPicPr>
          <p:cNvPr id="73" name="Google Shape;73;p15"/>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8F5BF6-5306-48D6-AA78-59370CD77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25.jpeg">
            <a:extLst>
              <a:ext uri="{FF2B5EF4-FFF2-40B4-BE49-F238E27FC236}">
                <a16:creationId xmlns:a16="http://schemas.microsoft.com/office/drawing/2014/main" id="{66C69A38-D9B3-9E9E-B659-A3C38E305281}"/>
              </a:ext>
            </a:extLst>
          </p:cNvPr>
          <p:cNvPicPr>
            <a:picLocks noChangeAspect="1"/>
          </p:cNvPicPr>
          <p:nvPr/>
        </p:nvPicPr>
        <p:blipFill>
          <a:blip r:embed="rId5" cstate="print"/>
          <a:stretch>
            <a:fillRect/>
          </a:stretch>
        </p:blipFill>
        <p:spPr>
          <a:xfrm>
            <a:off x="5169877" y="911981"/>
            <a:ext cx="3974123" cy="3261991"/>
          </a:xfrm>
          <a:prstGeom prst="rect">
            <a:avLst/>
          </a:prstGeom>
        </p:spPr>
      </p:pic>
    </p:spTree>
    <p:extLst>
      <p:ext uri="{BB962C8B-B14F-4D97-AF65-F5344CB8AC3E}">
        <p14:creationId xmlns:p14="http://schemas.microsoft.com/office/powerpoint/2010/main" val="877883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80" name="Google Shape;80;p16"/>
          <p:cNvPicPr preferRelativeResize="0"/>
          <p:nvPr/>
        </p:nvPicPr>
        <p:blipFill rotWithShape="1">
          <a:blip r:embed="rId3">
            <a:alphaModFix/>
          </a:blip>
          <a:srcRect/>
          <a:stretch/>
        </p:blipFill>
        <p:spPr>
          <a:xfrm>
            <a:off x="6858000" y="4381500"/>
            <a:ext cx="2286000" cy="762000"/>
          </a:xfrm>
          <a:prstGeom prst="rect">
            <a:avLst/>
          </a:prstGeom>
          <a:noFill/>
          <a:ln>
            <a:noFill/>
          </a:ln>
        </p:spPr>
      </p:pic>
      <p:pic>
        <p:nvPicPr>
          <p:cNvPr id="5" name="Picture 2">
            <a:extLst>
              <a:ext uri="{FF2B5EF4-FFF2-40B4-BE49-F238E27FC236}">
                <a16:creationId xmlns:a16="http://schemas.microsoft.com/office/drawing/2014/main" id="{205A1006-6608-4D53-92E3-B5BD1208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8" y="0"/>
            <a:ext cx="1719416" cy="737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10;&#10;Description automatically generated">
            <a:extLst>
              <a:ext uri="{FF2B5EF4-FFF2-40B4-BE49-F238E27FC236}">
                <a16:creationId xmlns:a16="http://schemas.microsoft.com/office/drawing/2014/main" id="{714893A7-4647-F947-8926-B7B25E4B165E}"/>
              </a:ext>
            </a:extLst>
          </p:cNvPr>
          <p:cNvPicPr>
            <a:picLocks noChangeAspect="1"/>
          </p:cNvPicPr>
          <p:nvPr/>
        </p:nvPicPr>
        <p:blipFill>
          <a:blip r:embed="rId5"/>
          <a:stretch>
            <a:fillRect/>
          </a:stretch>
        </p:blipFill>
        <p:spPr>
          <a:xfrm>
            <a:off x="21273" y="574625"/>
            <a:ext cx="7979727" cy="4568875"/>
          </a:xfrm>
          <a:prstGeom prst="rect">
            <a:avLst/>
          </a:prstGeom>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TotalTime>
  <Words>2734</Words>
  <Application>Microsoft Office PowerPoint</Application>
  <PresentationFormat>On-screen Show (16:9)</PresentationFormat>
  <Paragraphs>144</Paragraphs>
  <Slides>64</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Lato</vt:lpstr>
      <vt:lpstr>Trebuchet MS</vt:lpstr>
      <vt:lpstr>Playfair Display</vt:lpstr>
      <vt:lpstr>Palatino</vt:lpstr>
      <vt:lpstr>Coral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True Positive</vt:lpstr>
      <vt:lpstr>True Negative</vt:lpstr>
      <vt:lpstr>False Positive</vt:lpstr>
      <vt:lpstr>False Negative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haripriya nair</dc:creator>
  <cp:lastModifiedBy>sachin saxena</cp:lastModifiedBy>
  <cp:revision>93</cp:revision>
  <dcterms:modified xsi:type="dcterms:W3CDTF">2023-02-04T10:55:48Z</dcterms:modified>
</cp:coreProperties>
</file>